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sldIdLst>
    <p:sldId id="256" r:id="rId2"/>
    <p:sldId id="304" r:id="rId3"/>
    <p:sldId id="305" r:id="rId4"/>
    <p:sldId id="368" r:id="rId5"/>
    <p:sldId id="317" r:id="rId6"/>
    <p:sldId id="387" r:id="rId7"/>
    <p:sldId id="401" r:id="rId8"/>
    <p:sldId id="325" r:id="rId9"/>
    <p:sldId id="402" r:id="rId10"/>
    <p:sldId id="323" r:id="rId11"/>
    <p:sldId id="413" r:id="rId12"/>
    <p:sldId id="403" r:id="rId13"/>
    <p:sldId id="365" r:id="rId14"/>
    <p:sldId id="367" r:id="rId15"/>
    <p:sldId id="404" r:id="rId16"/>
    <p:sldId id="353" r:id="rId17"/>
    <p:sldId id="347" r:id="rId18"/>
    <p:sldId id="346" r:id="rId19"/>
    <p:sldId id="369" r:id="rId20"/>
    <p:sldId id="390" r:id="rId21"/>
    <p:sldId id="391" r:id="rId22"/>
    <p:sldId id="392" r:id="rId23"/>
    <p:sldId id="393" r:id="rId24"/>
    <p:sldId id="405" r:id="rId25"/>
    <p:sldId id="395" r:id="rId26"/>
    <p:sldId id="406" r:id="rId27"/>
    <p:sldId id="389" r:id="rId28"/>
    <p:sldId id="415" r:id="rId29"/>
    <p:sldId id="416" r:id="rId30"/>
    <p:sldId id="417" r:id="rId31"/>
    <p:sldId id="412" r:id="rId32"/>
    <p:sldId id="388" r:id="rId33"/>
    <p:sldId id="376" r:id="rId34"/>
    <p:sldId id="428" r:id="rId35"/>
    <p:sldId id="429" r:id="rId36"/>
    <p:sldId id="430" r:id="rId37"/>
    <p:sldId id="431" r:id="rId38"/>
    <p:sldId id="433" r:id="rId39"/>
    <p:sldId id="434" r:id="rId40"/>
    <p:sldId id="435" r:id="rId41"/>
    <p:sldId id="436" r:id="rId42"/>
    <p:sldId id="438" r:id="rId43"/>
    <p:sldId id="441" r:id="rId44"/>
    <p:sldId id="442" r:id="rId45"/>
    <p:sldId id="443" r:id="rId46"/>
    <p:sldId id="422" r:id="rId47"/>
    <p:sldId id="424" r:id="rId48"/>
    <p:sldId id="425" r:id="rId49"/>
    <p:sldId id="426" r:id="rId50"/>
    <p:sldId id="409" r:id="rId5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8D8C6"/>
    <a:srgbClr val="16DA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7137" autoAdjust="0"/>
  </p:normalViewPr>
  <p:slideViewPr>
    <p:cSldViewPr>
      <p:cViewPr varScale="1">
        <p:scale>
          <a:sx n="111" d="100"/>
          <a:sy n="111" d="100"/>
        </p:scale>
        <p:origin x="-96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28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25D9F-13C3-4B69-921E-A29FA8448D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24B30EE-BE76-4210-B44C-2C8276C003FE}">
      <dgm:prSet phldrT="[Text]"/>
      <dgm:spPr/>
      <dgm:t>
        <a:bodyPr/>
        <a:lstStyle/>
        <a:p>
          <a:r>
            <a:rPr lang="cs-CZ" dirty="0" smtClean="0"/>
            <a:t>1989</a:t>
          </a:r>
          <a:endParaRPr lang="cs-CZ" dirty="0"/>
        </a:p>
      </dgm:t>
    </dgm:pt>
    <dgm:pt modelId="{BA09F1B8-0FF9-424C-B772-10424F80BCAB}" type="parTrans" cxnId="{CAA04924-C043-414C-B334-692A2CAA9537}">
      <dgm:prSet/>
      <dgm:spPr/>
      <dgm:t>
        <a:bodyPr/>
        <a:lstStyle/>
        <a:p>
          <a:endParaRPr lang="cs-CZ"/>
        </a:p>
      </dgm:t>
    </dgm:pt>
    <dgm:pt modelId="{3059DAC2-C7C0-4F33-9026-E31F1E28D8E5}" type="sibTrans" cxnId="{CAA04924-C043-414C-B334-692A2CAA9537}">
      <dgm:prSet/>
      <dgm:spPr/>
      <dgm:t>
        <a:bodyPr/>
        <a:lstStyle/>
        <a:p>
          <a:endParaRPr lang="cs-CZ"/>
        </a:p>
      </dgm:t>
    </dgm:pt>
    <dgm:pt modelId="{344828DF-3AB3-4497-BB48-B2746AD9289E}">
      <dgm:prSet phldrT="[Text]"/>
      <dgm:spPr/>
      <dgm:t>
        <a:bodyPr/>
        <a:lstStyle/>
        <a:p>
          <a:r>
            <a:rPr lang="en-GB" noProof="0" dirty="0" smtClean="0"/>
            <a:t>USA - National Career Development Guidelines (NCDG), </a:t>
          </a:r>
          <a:r>
            <a:rPr lang="en-GB" noProof="0" dirty="0" err="1" smtClean="0"/>
            <a:t>aktualizováno</a:t>
          </a:r>
          <a:r>
            <a:rPr lang="en-GB" noProof="0" dirty="0" smtClean="0"/>
            <a:t> 2003, 2004, 2007  </a:t>
          </a:r>
          <a:endParaRPr lang="en-GB" noProof="0" dirty="0"/>
        </a:p>
      </dgm:t>
    </dgm:pt>
    <dgm:pt modelId="{80255616-FEF0-47AA-B14D-94F5612F9B3A}" type="parTrans" cxnId="{1605B17D-D36C-4458-AEDB-CF110BEBA03F}">
      <dgm:prSet/>
      <dgm:spPr/>
      <dgm:t>
        <a:bodyPr/>
        <a:lstStyle/>
        <a:p>
          <a:endParaRPr lang="cs-CZ"/>
        </a:p>
      </dgm:t>
    </dgm:pt>
    <dgm:pt modelId="{604A8063-A317-42CD-8019-A20155D73EE8}" type="sibTrans" cxnId="{1605B17D-D36C-4458-AEDB-CF110BEBA03F}">
      <dgm:prSet/>
      <dgm:spPr/>
      <dgm:t>
        <a:bodyPr/>
        <a:lstStyle/>
        <a:p>
          <a:endParaRPr lang="cs-CZ"/>
        </a:p>
      </dgm:t>
    </dgm:pt>
    <dgm:pt modelId="{2A7A6F8F-DF98-4DA6-AABE-AFD99F2DDC10}">
      <dgm:prSet phldrT="[Text]"/>
      <dgm:spPr/>
      <dgm:t>
        <a:bodyPr/>
        <a:lstStyle/>
        <a:p>
          <a:r>
            <a:rPr lang="en-GB" noProof="0" dirty="0" smtClean="0"/>
            <a:t>1996</a:t>
          </a:r>
          <a:endParaRPr lang="en-GB" noProof="0" dirty="0"/>
        </a:p>
      </dgm:t>
    </dgm:pt>
    <dgm:pt modelId="{BE396FCA-5451-478C-BA46-E5FAD0894D46}" type="parTrans" cxnId="{179EBA06-E3DE-492F-AC30-F393A8264C4A}">
      <dgm:prSet/>
      <dgm:spPr/>
      <dgm:t>
        <a:bodyPr/>
        <a:lstStyle/>
        <a:p>
          <a:endParaRPr lang="cs-CZ"/>
        </a:p>
      </dgm:t>
    </dgm:pt>
    <dgm:pt modelId="{74C1B2BC-EAC8-4284-9DD6-D37A2E6D5923}" type="sibTrans" cxnId="{179EBA06-E3DE-492F-AC30-F393A8264C4A}">
      <dgm:prSet/>
      <dgm:spPr/>
      <dgm:t>
        <a:bodyPr/>
        <a:lstStyle/>
        <a:p>
          <a:endParaRPr lang="cs-CZ"/>
        </a:p>
      </dgm:t>
    </dgm:pt>
    <dgm:pt modelId="{DD4CCD8E-6A10-4918-9AB9-6C6AC8A5C741}">
      <dgm:prSet phldrT="[Text]"/>
      <dgm:spPr/>
      <dgm:t>
        <a:bodyPr/>
        <a:lstStyle/>
        <a:p>
          <a:r>
            <a:rPr lang="en-GB" noProof="0" dirty="0" smtClean="0"/>
            <a:t>Canada – Blueprint for Life / Work Designs</a:t>
          </a:r>
          <a:endParaRPr lang="en-GB" noProof="0" dirty="0"/>
        </a:p>
      </dgm:t>
    </dgm:pt>
    <dgm:pt modelId="{2B6381D8-2913-4373-8A9F-28697F046C4A}" type="parTrans" cxnId="{00734F33-17DB-4A5E-9170-82D2F854BFFD}">
      <dgm:prSet/>
      <dgm:spPr/>
      <dgm:t>
        <a:bodyPr/>
        <a:lstStyle/>
        <a:p>
          <a:endParaRPr lang="cs-CZ"/>
        </a:p>
      </dgm:t>
    </dgm:pt>
    <dgm:pt modelId="{DD9CF445-7597-4904-A795-CCB4B1009755}" type="sibTrans" cxnId="{00734F33-17DB-4A5E-9170-82D2F854BFFD}">
      <dgm:prSet/>
      <dgm:spPr/>
      <dgm:t>
        <a:bodyPr/>
        <a:lstStyle/>
        <a:p>
          <a:endParaRPr lang="cs-CZ"/>
        </a:p>
      </dgm:t>
    </dgm:pt>
    <dgm:pt modelId="{E51A9864-EDC1-477D-9BB6-5422D35EAE0B}">
      <dgm:prSet phldrT="[Text]"/>
      <dgm:spPr/>
      <dgm:t>
        <a:bodyPr/>
        <a:lstStyle/>
        <a:p>
          <a:r>
            <a:rPr lang="en-GB" noProof="0" dirty="0" smtClean="0"/>
            <a:t>2010</a:t>
          </a:r>
          <a:endParaRPr lang="en-GB" noProof="0" dirty="0"/>
        </a:p>
      </dgm:t>
    </dgm:pt>
    <dgm:pt modelId="{269EC4D5-EDF4-420D-A5D7-7C085BA607C6}" type="parTrans" cxnId="{80906197-BCCB-4AE3-A232-C10D8612C9DB}">
      <dgm:prSet/>
      <dgm:spPr/>
      <dgm:t>
        <a:bodyPr/>
        <a:lstStyle/>
        <a:p>
          <a:endParaRPr lang="cs-CZ"/>
        </a:p>
      </dgm:t>
    </dgm:pt>
    <dgm:pt modelId="{871293FB-03E2-4DFC-BB1F-5D128933FDA4}" type="sibTrans" cxnId="{80906197-BCCB-4AE3-A232-C10D8612C9DB}">
      <dgm:prSet/>
      <dgm:spPr/>
      <dgm:t>
        <a:bodyPr/>
        <a:lstStyle/>
        <a:p>
          <a:endParaRPr lang="cs-CZ"/>
        </a:p>
      </dgm:t>
    </dgm:pt>
    <dgm:pt modelId="{180A8C40-5D5C-492C-8171-20A1329F3004}">
      <dgm:prSet phldrT="[Text]"/>
      <dgm:spPr/>
      <dgm:t>
        <a:bodyPr/>
        <a:lstStyle/>
        <a:p>
          <a:r>
            <a:rPr lang="en-GB" noProof="0" dirty="0" smtClean="0"/>
            <a:t>2012</a:t>
          </a:r>
          <a:endParaRPr lang="en-GB" noProof="0" dirty="0"/>
        </a:p>
      </dgm:t>
    </dgm:pt>
    <dgm:pt modelId="{8C6BCC26-A0B2-4C9B-9342-3E9D3462A364}" type="parTrans" cxnId="{896887D3-0CB8-49F7-BCD8-B6F61DFFD768}">
      <dgm:prSet/>
      <dgm:spPr/>
      <dgm:t>
        <a:bodyPr/>
        <a:lstStyle/>
        <a:p>
          <a:endParaRPr lang="cs-CZ"/>
        </a:p>
      </dgm:t>
    </dgm:pt>
    <dgm:pt modelId="{2AB354E4-95A9-46AE-8F35-3D34A9085871}" type="sibTrans" cxnId="{896887D3-0CB8-49F7-BCD8-B6F61DFFD768}">
      <dgm:prSet/>
      <dgm:spPr/>
      <dgm:t>
        <a:bodyPr/>
        <a:lstStyle/>
        <a:p>
          <a:endParaRPr lang="cs-CZ"/>
        </a:p>
      </dgm:t>
    </dgm:pt>
    <dgm:pt modelId="{BD3062DE-A613-49BD-9A36-4BDC541BE7D9}">
      <dgm:prSet phldrT="[Text]"/>
      <dgm:spPr/>
      <dgm:t>
        <a:bodyPr/>
        <a:lstStyle/>
        <a:p>
          <a:r>
            <a:rPr lang="en-GB" noProof="0" dirty="0" smtClean="0"/>
            <a:t>United Kingdom – Blueprint for Careers</a:t>
          </a:r>
          <a:endParaRPr lang="en-GB" noProof="0" dirty="0"/>
        </a:p>
      </dgm:t>
    </dgm:pt>
    <dgm:pt modelId="{0BEFFCF0-CB07-4E41-A39F-DE14B597962B}" type="parTrans" cxnId="{AE65B242-ACF0-44B3-92D4-C99C2C57E1E3}">
      <dgm:prSet/>
      <dgm:spPr/>
      <dgm:t>
        <a:bodyPr/>
        <a:lstStyle/>
        <a:p>
          <a:endParaRPr lang="cs-CZ"/>
        </a:p>
      </dgm:t>
    </dgm:pt>
    <dgm:pt modelId="{55E27DC9-7D50-4C86-B3C1-11D5DC98AB46}" type="sibTrans" cxnId="{AE65B242-ACF0-44B3-92D4-C99C2C57E1E3}">
      <dgm:prSet/>
      <dgm:spPr/>
      <dgm:t>
        <a:bodyPr/>
        <a:lstStyle/>
        <a:p>
          <a:endParaRPr lang="cs-CZ"/>
        </a:p>
      </dgm:t>
    </dgm:pt>
    <dgm:pt modelId="{5006FDF5-F95F-4A57-AA3A-947D5A7E593B}">
      <dgm:prSet phldrT="[Text]"/>
      <dgm:spPr/>
      <dgm:t>
        <a:bodyPr/>
        <a:lstStyle/>
        <a:p>
          <a:r>
            <a:rPr lang="en-GB" noProof="0" dirty="0" smtClean="0"/>
            <a:t>Australia – Blueprint </a:t>
          </a:r>
          <a:endParaRPr lang="en-GB" noProof="0" dirty="0"/>
        </a:p>
      </dgm:t>
    </dgm:pt>
    <dgm:pt modelId="{799B0FB1-4774-4253-AD83-932EA9025BF3}" type="parTrans" cxnId="{4F7A63B6-9AC6-4442-B151-F6FC1D3F3D20}">
      <dgm:prSet/>
      <dgm:spPr/>
      <dgm:t>
        <a:bodyPr/>
        <a:lstStyle/>
        <a:p>
          <a:endParaRPr lang="cs-CZ"/>
        </a:p>
      </dgm:t>
    </dgm:pt>
    <dgm:pt modelId="{81682B83-90C2-4DD2-BC06-D1AAF25BF3CA}" type="sibTrans" cxnId="{4F7A63B6-9AC6-4442-B151-F6FC1D3F3D20}">
      <dgm:prSet/>
      <dgm:spPr/>
      <dgm:t>
        <a:bodyPr/>
        <a:lstStyle/>
        <a:p>
          <a:endParaRPr lang="cs-CZ"/>
        </a:p>
      </dgm:t>
    </dgm:pt>
    <dgm:pt modelId="{15827EE6-193F-4B32-9CAC-58D144765AA9}">
      <dgm:prSet phldrT="[Text]"/>
      <dgm:spPr/>
      <dgm:t>
        <a:bodyPr/>
        <a:lstStyle/>
        <a:p>
          <a:r>
            <a:rPr lang="en-GB" noProof="0" dirty="0" smtClean="0"/>
            <a:t>Scotland – Career Management Skills Framework</a:t>
          </a:r>
          <a:endParaRPr lang="en-GB" noProof="0" dirty="0"/>
        </a:p>
      </dgm:t>
    </dgm:pt>
    <dgm:pt modelId="{9258C50E-00BA-4776-B5EF-7E20D12FD6EC}" type="parTrans" cxnId="{45A47FC6-5355-40C4-AF38-1855B468F426}">
      <dgm:prSet/>
      <dgm:spPr/>
      <dgm:t>
        <a:bodyPr/>
        <a:lstStyle/>
        <a:p>
          <a:endParaRPr lang="cs-CZ"/>
        </a:p>
      </dgm:t>
    </dgm:pt>
    <dgm:pt modelId="{1B77607D-0538-4037-8D71-3D7242026E64}" type="sibTrans" cxnId="{45A47FC6-5355-40C4-AF38-1855B468F426}">
      <dgm:prSet/>
      <dgm:spPr/>
      <dgm:t>
        <a:bodyPr/>
        <a:lstStyle/>
        <a:p>
          <a:endParaRPr lang="cs-CZ"/>
        </a:p>
      </dgm:t>
    </dgm:pt>
    <dgm:pt modelId="{63E23B47-BE73-424B-BCB2-1D747C591B1B}" type="pres">
      <dgm:prSet presAssocID="{BA125D9F-13C3-4B69-921E-A29FA8448D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236DEBA-6956-48B3-99E5-B031AE34B7EB}" type="pres">
      <dgm:prSet presAssocID="{424B30EE-BE76-4210-B44C-2C8276C003FE}" presName="composite" presStyleCnt="0"/>
      <dgm:spPr/>
    </dgm:pt>
    <dgm:pt modelId="{4306A109-4975-43EE-AF5C-C4E65956AFB2}" type="pres">
      <dgm:prSet presAssocID="{424B30EE-BE76-4210-B44C-2C8276C003F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A24E0-C6AB-44E7-9CDB-388D0858D5A7}" type="pres">
      <dgm:prSet presAssocID="{424B30EE-BE76-4210-B44C-2C8276C003F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D14FF-7AC9-49B8-BC4A-D24381D11AC6}" type="pres">
      <dgm:prSet presAssocID="{3059DAC2-C7C0-4F33-9026-E31F1E28D8E5}" presName="sp" presStyleCnt="0"/>
      <dgm:spPr/>
    </dgm:pt>
    <dgm:pt modelId="{1F3614BA-E140-4EE1-8A86-812DFA4CD255}" type="pres">
      <dgm:prSet presAssocID="{2A7A6F8F-DF98-4DA6-AABE-AFD99F2DDC10}" presName="composite" presStyleCnt="0"/>
      <dgm:spPr/>
    </dgm:pt>
    <dgm:pt modelId="{C960E605-CA56-4C4C-909D-AFF8248DB889}" type="pres">
      <dgm:prSet presAssocID="{2A7A6F8F-DF98-4DA6-AABE-AFD99F2DDC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00C5D7-59B7-43B4-A404-D998F9BC645A}" type="pres">
      <dgm:prSet presAssocID="{2A7A6F8F-DF98-4DA6-AABE-AFD99F2DDC1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CD2675-1546-4B43-914B-DE605CA0CA81}" type="pres">
      <dgm:prSet presAssocID="{74C1B2BC-EAC8-4284-9DD6-D37A2E6D5923}" presName="sp" presStyleCnt="0"/>
      <dgm:spPr/>
    </dgm:pt>
    <dgm:pt modelId="{6D065498-85DB-421F-9154-8AE053EE1C14}" type="pres">
      <dgm:prSet presAssocID="{E51A9864-EDC1-477D-9BB6-5422D35EAE0B}" presName="composite" presStyleCnt="0"/>
      <dgm:spPr/>
    </dgm:pt>
    <dgm:pt modelId="{FF08B462-81D0-4ECE-8BFB-5828DE6A1279}" type="pres">
      <dgm:prSet presAssocID="{E51A9864-EDC1-477D-9BB6-5422D35EAE0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4AE81-181D-405A-B4FF-231FD965B3D2}" type="pres">
      <dgm:prSet presAssocID="{E51A9864-EDC1-477D-9BB6-5422D35EAE0B}" presName="descendantText" presStyleLbl="alignAcc1" presStyleIdx="2" presStyleCnt="4" custLinFactNeighborY="-34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CB059D-8A0E-41CC-9F1B-BA0467090032}" type="pres">
      <dgm:prSet presAssocID="{871293FB-03E2-4DFC-BB1F-5D128933FDA4}" presName="sp" presStyleCnt="0"/>
      <dgm:spPr/>
    </dgm:pt>
    <dgm:pt modelId="{68077719-C23F-4A1C-B6FD-53A6FE11EE33}" type="pres">
      <dgm:prSet presAssocID="{180A8C40-5D5C-492C-8171-20A1329F3004}" presName="composite" presStyleCnt="0"/>
      <dgm:spPr/>
    </dgm:pt>
    <dgm:pt modelId="{2E1B4D16-FA53-499F-AFE1-77CF7C38492D}" type="pres">
      <dgm:prSet presAssocID="{180A8C40-5D5C-492C-8171-20A1329F300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515D3E-4C57-4C29-851B-ABCB7A4AF79D}" type="pres">
      <dgm:prSet presAssocID="{180A8C40-5D5C-492C-8171-20A1329F300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05B17D-D36C-4458-AEDB-CF110BEBA03F}" srcId="{424B30EE-BE76-4210-B44C-2C8276C003FE}" destId="{344828DF-3AB3-4497-BB48-B2746AD9289E}" srcOrd="0" destOrd="0" parTransId="{80255616-FEF0-47AA-B14D-94F5612F9B3A}" sibTransId="{604A8063-A317-42CD-8019-A20155D73EE8}"/>
    <dgm:cxn modelId="{00734F33-17DB-4A5E-9170-82D2F854BFFD}" srcId="{2A7A6F8F-DF98-4DA6-AABE-AFD99F2DDC10}" destId="{DD4CCD8E-6A10-4918-9AB9-6C6AC8A5C741}" srcOrd="0" destOrd="0" parTransId="{2B6381D8-2913-4373-8A9F-28697F046C4A}" sibTransId="{DD9CF445-7597-4904-A795-CCB4B1009755}"/>
    <dgm:cxn modelId="{6F21D2F6-CE93-44F6-B05E-CA2540FC08CA}" type="presOf" srcId="{2A7A6F8F-DF98-4DA6-AABE-AFD99F2DDC10}" destId="{C960E605-CA56-4C4C-909D-AFF8248DB889}" srcOrd="0" destOrd="0" presId="urn:microsoft.com/office/officeart/2005/8/layout/chevron2"/>
    <dgm:cxn modelId="{77A75BA8-2484-4F15-A940-7A8F3D043AA6}" type="presOf" srcId="{5006FDF5-F95F-4A57-AA3A-947D5A7E593B}" destId="{B3A4AE81-181D-405A-B4FF-231FD965B3D2}" srcOrd="0" destOrd="0" presId="urn:microsoft.com/office/officeart/2005/8/layout/chevron2"/>
    <dgm:cxn modelId="{896887D3-0CB8-49F7-BCD8-B6F61DFFD768}" srcId="{BA125D9F-13C3-4B69-921E-A29FA8448D64}" destId="{180A8C40-5D5C-492C-8171-20A1329F3004}" srcOrd="3" destOrd="0" parTransId="{8C6BCC26-A0B2-4C9B-9342-3E9D3462A364}" sibTransId="{2AB354E4-95A9-46AE-8F35-3D34A9085871}"/>
    <dgm:cxn modelId="{8EDF6BC5-E722-45F1-8DE3-1F8179584AD6}" type="presOf" srcId="{344828DF-3AB3-4497-BB48-B2746AD9289E}" destId="{6C0A24E0-C6AB-44E7-9CDB-388D0858D5A7}" srcOrd="0" destOrd="0" presId="urn:microsoft.com/office/officeart/2005/8/layout/chevron2"/>
    <dgm:cxn modelId="{AE65B242-ACF0-44B3-92D4-C99C2C57E1E3}" srcId="{180A8C40-5D5C-492C-8171-20A1329F3004}" destId="{BD3062DE-A613-49BD-9A36-4BDC541BE7D9}" srcOrd="0" destOrd="0" parTransId="{0BEFFCF0-CB07-4E41-A39F-DE14B597962B}" sibTransId="{55E27DC9-7D50-4C86-B3C1-11D5DC98AB46}"/>
    <dgm:cxn modelId="{4D1B59BF-3362-461C-8728-46BA83027C12}" type="presOf" srcId="{DD4CCD8E-6A10-4918-9AB9-6C6AC8A5C741}" destId="{7F00C5D7-59B7-43B4-A404-D998F9BC645A}" srcOrd="0" destOrd="0" presId="urn:microsoft.com/office/officeart/2005/8/layout/chevron2"/>
    <dgm:cxn modelId="{43055E57-E78B-40F4-BDD3-1FC37DD2E5AF}" type="presOf" srcId="{E51A9864-EDC1-477D-9BB6-5422D35EAE0B}" destId="{FF08B462-81D0-4ECE-8BFB-5828DE6A1279}" srcOrd="0" destOrd="0" presId="urn:microsoft.com/office/officeart/2005/8/layout/chevron2"/>
    <dgm:cxn modelId="{80906197-BCCB-4AE3-A232-C10D8612C9DB}" srcId="{BA125D9F-13C3-4B69-921E-A29FA8448D64}" destId="{E51A9864-EDC1-477D-9BB6-5422D35EAE0B}" srcOrd="2" destOrd="0" parTransId="{269EC4D5-EDF4-420D-A5D7-7C085BA607C6}" sibTransId="{871293FB-03E2-4DFC-BB1F-5D128933FDA4}"/>
    <dgm:cxn modelId="{452C5545-CDE8-415E-BCD7-742F1120658E}" type="presOf" srcId="{180A8C40-5D5C-492C-8171-20A1329F3004}" destId="{2E1B4D16-FA53-499F-AFE1-77CF7C38492D}" srcOrd="0" destOrd="0" presId="urn:microsoft.com/office/officeart/2005/8/layout/chevron2"/>
    <dgm:cxn modelId="{1E74CA9A-5264-4A82-BFC5-DA5FDF0ACF43}" type="presOf" srcId="{BA125D9F-13C3-4B69-921E-A29FA8448D64}" destId="{63E23B47-BE73-424B-BCB2-1D747C591B1B}" srcOrd="0" destOrd="0" presId="urn:microsoft.com/office/officeart/2005/8/layout/chevron2"/>
    <dgm:cxn modelId="{45A47FC6-5355-40C4-AF38-1855B468F426}" srcId="{180A8C40-5D5C-492C-8171-20A1329F3004}" destId="{15827EE6-193F-4B32-9CAC-58D144765AA9}" srcOrd="1" destOrd="0" parTransId="{9258C50E-00BA-4776-B5EF-7E20D12FD6EC}" sibTransId="{1B77607D-0538-4037-8D71-3D7242026E64}"/>
    <dgm:cxn modelId="{0F6455D8-CCC6-453A-995F-A98A17380CC2}" type="presOf" srcId="{15827EE6-193F-4B32-9CAC-58D144765AA9}" destId="{E5515D3E-4C57-4C29-851B-ABCB7A4AF79D}" srcOrd="0" destOrd="1" presId="urn:microsoft.com/office/officeart/2005/8/layout/chevron2"/>
    <dgm:cxn modelId="{CAA04924-C043-414C-B334-692A2CAA9537}" srcId="{BA125D9F-13C3-4B69-921E-A29FA8448D64}" destId="{424B30EE-BE76-4210-B44C-2C8276C003FE}" srcOrd="0" destOrd="0" parTransId="{BA09F1B8-0FF9-424C-B772-10424F80BCAB}" sibTransId="{3059DAC2-C7C0-4F33-9026-E31F1E28D8E5}"/>
    <dgm:cxn modelId="{49285391-65C4-4AF4-8874-0EF8976ECD22}" type="presOf" srcId="{BD3062DE-A613-49BD-9A36-4BDC541BE7D9}" destId="{E5515D3E-4C57-4C29-851B-ABCB7A4AF79D}" srcOrd="0" destOrd="0" presId="urn:microsoft.com/office/officeart/2005/8/layout/chevron2"/>
    <dgm:cxn modelId="{870939B1-21C9-4103-9BDC-1AC1B54764FB}" type="presOf" srcId="{424B30EE-BE76-4210-B44C-2C8276C003FE}" destId="{4306A109-4975-43EE-AF5C-C4E65956AFB2}" srcOrd="0" destOrd="0" presId="urn:microsoft.com/office/officeart/2005/8/layout/chevron2"/>
    <dgm:cxn modelId="{179EBA06-E3DE-492F-AC30-F393A8264C4A}" srcId="{BA125D9F-13C3-4B69-921E-A29FA8448D64}" destId="{2A7A6F8F-DF98-4DA6-AABE-AFD99F2DDC10}" srcOrd="1" destOrd="0" parTransId="{BE396FCA-5451-478C-BA46-E5FAD0894D46}" sibTransId="{74C1B2BC-EAC8-4284-9DD6-D37A2E6D5923}"/>
    <dgm:cxn modelId="{4F7A63B6-9AC6-4442-B151-F6FC1D3F3D20}" srcId="{E51A9864-EDC1-477D-9BB6-5422D35EAE0B}" destId="{5006FDF5-F95F-4A57-AA3A-947D5A7E593B}" srcOrd="0" destOrd="0" parTransId="{799B0FB1-4774-4253-AD83-932EA9025BF3}" sibTransId="{81682B83-90C2-4DD2-BC06-D1AAF25BF3CA}"/>
    <dgm:cxn modelId="{0009C02C-B462-455B-8A95-1A97A05A9DBD}" type="presParOf" srcId="{63E23B47-BE73-424B-BCB2-1D747C591B1B}" destId="{7236DEBA-6956-48B3-99E5-B031AE34B7EB}" srcOrd="0" destOrd="0" presId="urn:microsoft.com/office/officeart/2005/8/layout/chevron2"/>
    <dgm:cxn modelId="{4CDF967E-40C2-4F19-BBD7-0AC5ABAE1B4F}" type="presParOf" srcId="{7236DEBA-6956-48B3-99E5-B031AE34B7EB}" destId="{4306A109-4975-43EE-AF5C-C4E65956AFB2}" srcOrd="0" destOrd="0" presId="urn:microsoft.com/office/officeart/2005/8/layout/chevron2"/>
    <dgm:cxn modelId="{DABC41C7-6E23-4CBF-A244-7DF80CCDD588}" type="presParOf" srcId="{7236DEBA-6956-48B3-99E5-B031AE34B7EB}" destId="{6C0A24E0-C6AB-44E7-9CDB-388D0858D5A7}" srcOrd="1" destOrd="0" presId="urn:microsoft.com/office/officeart/2005/8/layout/chevron2"/>
    <dgm:cxn modelId="{B28C88FA-AE54-4A1D-8C93-FA6055AD7BC1}" type="presParOf" srcId="{63E23B47-BE73-424B-BCB2-1D747C591B1B}" destId="{990D14FF-7AC9-49B8-BC4A-D24381D11AC6}" srcOrd="1" destOrd="0" presId="urn:microsoft.com/office/officeart/2005/8/layout/chevron2"/>
    <dgm:cxn modelId="{37FB2B9F-7A92-438E-B541-94D13DDF2DE2}" type="presParOf" srcId="{63E23B47-BE73-424B-BCB2-1D747C591B1B}" destId="{1F3614BA-E140-4EE1-8A86-812DFA4CD255}" srcOrd="2" destOrd="0" presId="urn:microsoft.com/office/officeart/2005/8/layout/chevron2"/>
    <dgm:cxn modelId="{98218A21-6BAD-4123-9CAF-6C873C30F4BC}" type="presParOf" srcId="{1F3614BA-E140-4EE1-8A86-812DFA4CD255}" destId="{C960E605-CA56-4C4C-909D-AFF8248DB889}" srcOrd="0" destOrd="0" presId="urn:microsoft.com/office/officeart/2005/8/layout/chevron2"/>
    <dgm:cxn modelId="{E77E96B9-FF0C-40AD-A1B3-10F4DA9D8C8A}" type="presParOf" srcId="{1F3614BA-E140-4EE1-8A86-812DFA4CD255}" destId="{7F00C5D7-59B7-43B4-A404-D998F9BC645A}" srcOrd="1" destOrd="0" presId="urn:microsoft.com/office/officeart/2005/8/layout/chevron2"/>
    <dgm:cxn modelId="{D1A6E7AA-2014-4EFA-84F0-DD9160800C55}" type="presParOf" srcId="{63E23B47-BE73-424B-BCB2-1D747C591B1B}" destId="{B4CD2675-1546-4B43-914B-DE605CA0CA81}" srcOrd="3" destOrd="0" presId="urn:microsoft.com/office/officeart/2005/8/layout/chevron2"/>
    <dgm:cxn modelId="{F00C6347-188F-418C-A91B-7E1E0E060142}" type="presParOf" srcId="{63E23B47-BE73-424B-BCB2-1D747C591B1B}" destId="{6D065498-85DB-421F-9154-8AE053EE1C14}" srcOrd="4" destOrd="0" presId="urn:microsoft.com/office/officeart/2005/8/layout/chevron2"/>
    <dgm:cxn modelId="{705AAF8D-2738-432F-B087-02D3A94BB9F8}" type="presParOf" srcId="{6D065498-85DB-421F-9154-8AE053EE1C14}" destId="{FF08B462-81D0-4ECE-8BFB-5828DE6A1279}" srcOrd="0" destOrd="0" presId="urn:microsoft.com/office/officeart/2005/8/layout/chevron2"/>
    <dgm:cxn modelId="{0D2C2FF0-754B-4CC7-B086-B05DB0F79C10}" type="presParOf" srcId="{6D065498-85DB-421F-9154-8AE053EE1C14}" destId="{B3A4AE81-181D-405A-B4FF-231FD965B3D2}" srcOrd="1" destOrd="0" presId="urn:microsoft.com/office/officeart/2005/8/layout/chevron2"/>
    <dgm:cxn modelId="{37E2C6F9-51A5-4BBB-8398-CEF13F02946F}" type="presParOf" srcId="{63E23B47-BE73-424B-BCB2-1D747C591B1B}" destId="{61CB059D-8A0E-41CC-9F1B-BA0467090032}" srcOrd="5" destOrd="0" presId="urn:microsoft.com/office/officeart/2005/8/layout/chevron2"/>
    <dgm:cxn modelId="{5A3A745F-66DC-4525-9248-5E6E3E264F90}" type="presParOf" srcId="{63E23B47-BE73-424B-BCB2-1D747C591B1B}" destId="{68077719-C23F-4A1C-B6FD-53A6FE11EE33}" srcOrd="6" destOrd="0" presId="urn:microsoft.com/office/officeart/2005/8/layout/chevron2"/>
    <dgm:cxn modelId="{9C99559A-842D-49D7-8019-A37AEA1837C5}" type="presParOf" srcId="{68077719-C23F-4A1C-B6FD-53A6FE11EE33}" destId="{2E1B4D16-FA53-499F-AFE1-77CF7C38492D}" srcOrd="0" destOrd="0" presId="urn:microsoft.com/office/officeart/2005/8/layout/chevron2"/>
    <dgm:cxn modelId="{2B9703CD-29D5-454F-BB14-77B586A95335}" type="presParOf" srcId="{68077719-C23F-4A1C-B6FD-53A6FE11EE33}" destId="{E5515D3E-4C57-4C29-851B-ABCB7A4AF7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F6BA1-AB5A-4FC9-B72E-17B695B259B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F712BA-5E47-468D-AEDD-B3166A3E5DE3}">
      <dgm:prSet phldrT="[Text]" custT="1"/>
      <dgm:spPr/>
      <dgm:t>
        <a:bodyPr/>
        <a:lstStyle/>
        <a:p>
          <a:r>
            <a:rPr lang="cs-CZ" sz="2000" dirty="0" smtClean="0"/>
            <a:t>Kde jsem nyní?</a:t>
          </a:r>
          <a:endParaRPr lang="cs-CZ" sz="2000" dirty="0"/>
        </a:p>
      </dgm:t>
    </dgm:pt>
    <dgm:pt modelId="{362D2E90-B6BF-4C01-8E54-617DDAD88BE2}" type="parTrans" cxnId="{C60E8AAB-62F0-4E4E-A13F-696801C8355E}">
      <dgm:prSet/>
      <dgm:spPr/>
      <dgm:t>
        <a:bodyPr/>
        <a:lstStyle/>
        <a:p>
          <a:endParaRPr lang="cs-CZ"/>
        </a:p>
      </dgm:t>
    </dgm:pt>
    <dgm:pt modelId="{03262410-0CA9-466A-AEAE-D05799205114}" type="sibTrans" cxnId="{C60E8AAB-62F0-4E4E-A13F-696801C8355E}">
      <dgm:prSet/>
      <dgm:spPr/>
      <dgm:t>
        <a:bodyPr/>
        <a:lstStyle/>
        <a:p>
          <a:endParaRPr lang="cs-CZ"/>
        </a:p>
      </dgm:t>
    </dgm:pt>
    <dgm:pt modelId="{57524BC2-9F09-4D69-82BC-2C7111956EF8}">
      <dgm:prSet phldrT="[Text]" custT="1"/>
      <dgm:spPr/>
      <dgm:t>
        <a:bodyPr/>
        <a:lstStyle/>
        <a:p>
          <a:r>
            <a:rPr lang="cs-CZ" sz="2000" dirty="0" smtClean="0"/>
            <a:t>Jak jsem se sem dostal?</a:t>
          </a:r>
          <a:endParaRPr lang="cs-CZ" sz="2000" dirty="0"/>
        </a:p>
      </dgm:t>
    </dgm:pt>
    <dgm:pt modelId="{6CB29EA4-3420-4A06-915B-6BB05C0C3FF0}" type="parTrans" cxnId="{345BC4D2-B46B-4523-A3CF-0D307F05C088}">
      <dgm:prSet/>
      <dgm:spPr/>
      <dgm:t>
        <a:bodyPr/>
        <a:lstStyle/>
        <a:p>
          <a:endParaRPr lang="cs-CZ"/>
        </a:p>
      </dgm:t>
    </dgm:pt>
    <dgm:pt modelId="{F0504FA2-A6ED-45C5-9174-1C9FE59FCA5A}" type="sibTrans" cxnId="{345BC4D2-B46B-4523-A3CF-0D307F05C088}">
      <dgm:prSet/>
      <dgm:spPr/>
      <dgm:t>
        <a:bodyPr/>
        <a:lstStyle/>
        <a:p>
          <a:endParaRPr lang="cs-CZ"/>
        </a:p>
      </dgm:t>
    </dgm:pt>
    <dgm:pt modelId="{E2A20908-5C61-4FA0-9369-456458137FFC}">
      <dgm:prSet phldrT="[Text]" custT="1"/>
      <dgm:spPr/>
      <dgm:t>
        <a:bodyPr/>
        <a:lstStyle/>
        <a:p>
          <a:r>
            <a:rPr lang="cs-CZ" sz="2000" b="1" dirty="0" smtClean="0"/>
            <a:t>Co můžu nabídnout zaměstnavateli?</a:t>
          </a:r>
          <a:endParaRPr lang="cs-CZ" sz="2000" b="1" dirty="0"/>
        </a:p>
      </dgm:t>
    </dgm:pt>
    <dgm:pt modelId="{2FDCEDCA-C45D-4346-A09D-6E00FB4CBEA6}" type="parTrans" cxnId="{34CB9C67-5479-4E79-B7D1-A30FF8CB780C}">
      <dgm:prSet/>
      <dgm:spPr/>
      <dgm:t>
        <a:bodyPr/>
        <a:lstStyle/>
        <a:p>
          <a:endParaRPr lang="cs-CZ"/>
        </a:p>
      </dgm:t>
    </dgm:pt>
    <dgm:pt modelId="{BDF89979-2699-4422-A1BB-FA158B5E77DE}" type="sibTrans" cxnId="{34CB9C67-5479-4E79-B7D1-A30FF8CB780C}">
      <dgm:prSet/>
      <dgm:spPr/>
      <dgm:t>
        <a:bodyPr/>
        <a:lstStyle/>
        <a:p>
          <a:endParaRPr lang="cs-CZ"/>
        </a:p>
      </dgm:t>
    </dgm:pt>
    <dgm:pt modelId="{071F654C-7607-4A74-A0E8-06D64780A8FC}">
      <dgm:prSet phldrT="[Text]" custT="1"/>
      <dgm:spPr/>
      <dgm:t>
        <a:bodyPr/>
        <a:lstStyle/>
        <a:p>
          <a:r>
            <a:rPr lang="cs-CZ" sz="2000" dirty="0" smtClean="0"/>
            <a:t>Co jsem se cestou naučil?</a:t>
          </a:r>
          <a:endParaRPr lang="cs-CZ" sz="2000" dirty="0"/>
        </a:p>
      </dgm:t>
    </dgm:pt>
    <dgm:pt modelId="{FC673C27-7991-472C-9E41-6920E00866D2}" type="parTrans" cxnId="{4CF0E9DD-2964-458F-902C-8506010617FB}">
      <dgm:prSet/>
      <dgm:spPr/>
      <dgm:t>
        <a:bodyPr/>
        <a:lstStyle/>
        <a:p>
          <a:endParaRPr lang="cs-CZ"/>
        </a:p>
      </dgm:t>
    </dgm:pt>
    <dgm:pt modelId="{050880E6-4A7F-420C-BADD-0DFBD925E5BA}" type="sibTrans" cxnId="{4CF0E9DD-2964-458F-902C-8506010617FB}">
      <dgm:prSet/>
      <dgm:spPr/>
      <dgm:t>
        <a:bodyPr/>
        <a:lstStyle/>
        <a:p>
          <a:endParaRPr lang="cs-CZ"/>
        </a:p>
      </dgm:t>
    </dgm:pt>
    <dgm:pt modelId="{7DA0EA95-CB37-4796-B8B9-62F0A99ADFBB}" type="pres">
      <dgm:prSet presAssocID="{263F6BA1-AB5A-4FC9-B72E-17B695B259B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C59C4D-94D4-46A7-B2B8-C5C897E9D81F}" type="pres">
      <dgm:prSet presAssocID="{263F6BA1-AB5A-4FC9-B72E-17B695B259B4}" presName="ellipse" presStyleLbl="trBgShp" presStyleIdx="0" presStyleCnt="1"/>
      <dgm:spPr/>
    </dgm:pt>
    <dgm:pt modelId="{8A8F0C54-6B9E-42B4-A765-F282852B3453}" type="pres">
      <dgm:prSet presAssocID="{263F6BA1-AB5A-4FC9-B72E-17B695B259B4}" presName="arrow1" presStyleLbl="fgShp" presStyleIdx="0" presStyleCnt="1"/>
      <dgm:spPr/>
    </dgm:pt>
    <dgm:pt modelId="{198CF347-CBA4-46EE-B5FF-5B8098C4FF26}" type="pres">
      <dgm:prSet presAssocID="{263F6BA1-AB5A-4FC9-B72E-17B695B259B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A3CB3D-9678-4C36-AA55-8410C4E0E766}" type="pres">
      <dgm:prSet presAssocID="{57524BC2-9F09-4D69-82BC-2C7111956EF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5B7A5A-063D-4CCE-8EAE-9BA3F472342C}" type="pres">
      <dgm:prSet presAssocID="{071F654C-7607-4A74-A0E8-06D64780A8F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F2CA0-319E-45F7-93B1-406D3ABE750A}" type="pres">
      <dgm:prSet presAssocID="{E2A20908-5C61-4FA0-9369-456458137FF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A924DC-032C-478A-8A8A-7672635FBCD2}" type="pres">
      <dgm:prSet presAssocID="{263F6BA1-AB5A-4FC9-B72E-17B695B259B4}" presName="funnel" presStyleLbl="trAlignAcc1" presStyleIdx="0" presStyleCnt="1"/>
      <dgm:spPr/>
    </dgm:pt>
  </dgm:ptLst>
  <dgm:cxnLst>
    <dgm:cxn modelId="{4CF0E9DD-2964-458F-902C-8506010617FB}" srcId="{263F6BA1-AB5A-4FC9-B72E-17B695B259B4}" destId="{071F654C-7607-4A74-A0E8-06D64780A8FC}" srcOrd="2" destOrd="0" parTransId="{FC673C27-7991-472C-9E41-6920E00866D2}" sibTransId="{050880E6-4A7F-420C-BADD-0DFBD925E5BA}"/>
    <dgm:cxn modelId="{AF9FDCE4-ED1A-470F-B771-2A129D23DA98}" type="presOf" srcId="{263F6BA1-AB5A-4FC9-B72E-17B695B259B4}" destId="{7DA0EA95-CB37-4796-B8B9-62F0A99ADFBB}" srcOrd="0" destOrd="0" presId="urn:microsoft.com/office/officeart/2005/8/layout/funnel1"/>
    <dgm:cxn modelId="{F8901056-FD0D-469D-9A62-DB9D7A73F766}" type="presOf" srcId="{57524BC2-9F09-4D69-82BC-2C7111956EF8}" destId="{6E5B7A5A-063D-4CCE-8EAE-9BA3F472342C}" srcOrd="0" destOrd="0" presId="urn:microsoft.com/office/officeart/2005/8/layout/funnel1"/>
    <dgm:cxn modelId="{34CB9C67-5479-4E79-B7D1-A30FF8CB780C}" srcId="{263F6BA1-AB5A-4FC9-B72E-17B695B259B4}" destId="{E2A20908-5C61-4FA0-9369-456458137FFC}" srcOrd="3" destOrd="0" parTransId="{2FDCEDCA-C45D-4346-A09D-6E00FB4CBEA6}" sibTransId="{BDF89979-2699-4422-A1BB-FA158B5E77DE}"/>
    <dgm:cxn modelId="{345BC4D2-B46B-4523-A3CF-0D307F05C088}" srcId="{263F6BA1-AB5A-4FC9-B72E-17B695B259B4}" destId="{57524BC2-9F09-4D69-82BC-2C7111956EF8}" srcOrd="1" destOrd="0" parTransId="{6CB29EA4-3420-4A06-915B-6BB05C0C3FF0}" sibTransId="{F0504FA2-A6ED-45C5-9174-1C9FE59FCA5A}"/>
    <dgm:cxn modelId="{C60E8AAB-62F0-4E4E-A13F-696801C8355E}" srcId="{263F6BA1-AB5A-4FC9-B72E-17B695B259B4}" destId="{84F712BA-5E47-468D-AEDD-B3166A3E5DE3}" srcOrd="0" destOrd="0" parTransId="{362D2E90-B6BF-4C01-8E54-617DDAD88BE2}" sibTransId="{03262410-0CA9-466A-AEAE-D05799205114}"/>
    <dgm:cxn modelId="{BD9F84A8-49E9-46E7-9A8B-3D34AE39FAB2}" type="presOf" srcId="{071F654C-7607-4A74-A0E8-06D64780A8FC}" destId="{DFA3CB3D-9678-4C36-AA55-8410C4E0E766}" srcOrd="0" destOrd="0" presId="urn:microsoft.com/office/officeart/2005/8/layout/funnel1"/>
    <dgm:cxn modelId="{1106C91A-AF8C-41B5-B7F4-822514ED0AE1}" type="presOf" srcId="{84F712BA-5E47-468D-AEDD-B3166A3E5DE3}" destId="{ECFF2CA0-319E-45F7-93B1-406D3ABE750A}" srcOrd="0" destOrd="0" presId="urn:microsoft.com/office/officeart/2005/8/layout/funnel1"/>
    <dgm:cxn modelId="{9E943062-E25E-4EE6-9E1C-D3A6DE50DCCC}" type="presOf" srcId="{E2A20908-5C61-4FA0-9369-456458137FFC}" destId="{198CF347-CBA4-46EE-B5FF-5B8098C4FF26}" srcOrd="0" destOrd="0" presId="urn:microsoft.com/office/officeart/2005/8/layout/funnel1"/>
    <dgm:cxn modelId="{35BAD5B3-7EDA-4F40-935D-8E5BA4D83C71}" type="presParOf" srcId="{7DA0EA95-CB37-4796-B8B9-62F0A99ADFBB}" destId="{52C59C4D-94D4-46A7-B2B8-C5C897E9D81F}" srcOrd="0" destOrd="0" presId="urn:microsoft.com/office/officeart/2005/8/layout/funnel1"/>
    <dgm:cxn modelId="{E674D8C9-5C3C-4874-862E-DB921C0BE7FB}" type="presParOf" srcId="{7DA0EA95-CB37-4796-B8B9-62F0A99ADFBB}" destId="{8A8F0C54-6B9E-42B4-A765-F282852B3453}" srcOrd="1" destOrd="0" presId="urn:microsoft.com/office/officeart/2005/8/layout/funnel1"/>
    <dgm:cxn modelId="{EB77223C-07B3-4F83-BA60-1DCB8B795A43}" type="presParOf" srcId="{7DA0EA95-CB37-4796-B8B9-62F0A99ADFBB}" destId="{198CF347-CBA4-46EE-B5FF-5B8098C4FF26}" srcOrd="2" destOrd="0" presId="urn:microsoft.com/office/officeart/2005/8/layout/funnel1"/>
    <dgm:cxn modelId="{4D9875C9-4234-4A8E-91CD-46F1BFE6D9D1}" type="presParOf" srcId="{7DA0EA95-CB37-4796-B8B9-62F0A99ADFBB}" destId="{DFA3CB3D-9678-4C36-AA55-8410C4E0E766}" srcOrd="3" destOrd="0" presId="urn:microsoft.com/office/officeart/2005/8/layout/funnel1"/>
    <dgm:cxn modelId="{3E33EA5A-A716-447E-A243-FB8D9EEFD2FB}" type="presParOf" srcId="{7DA0EA95-CB37-4796-B8B9-62F0A99ADFBB}" destId="{6E5B7A5A-063D-4CCE-8EAE-9BA3F472342C}" srcOrd="4" destOrd="0" presId="urn:microsoft.com/office/officeart/2005/8/layout/funnel1"/>
    <dgm:cxn modelId="{E5509F5C-F0C8-4407-A094-19052157DCC3}" type="presParOf" srcId="{7DA0EA95-CB37-4796-B8B9-62F0A99ADFBB}" destId="{ECFF2CA0-319E-45F7-93B1-406D3ABE750A}" srcOrd="5" destOrd="0" presId="urn:microsoft.com/office/officeart/2005/8/layout/funnel1"/>
    <dgm:cxn modelId="{6DDE0610-BDC2-4C43-958B-706171EBB83B}" type="presParOf" srcId="{7DA0EA95-CB37-4796-B8B9-62F0A99ADFBB}" destId="{4AA924DC-032C-478A-8A8A-7672635FBCD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6A109-4975-43EE-AF5C-C4E65956AFB2}">
      <dsp:nvSpPr>
        <dsp:cNvPr id="0" name=""/>
        <dsp:cNvSpPr/>
      </dsp:nvSpPr>
      <dsp:spPr>
        <a:xfrm rot="5400000">
          <a:off x="-144181" y="146353"/>
          <a:ext cx="961212" cy="672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1989</a:t>
          </a:r>
          <a:endParaRPr lang="cs-CZ" sz="1800" kern="1200" dirty="0"/>
        </a:p>
      </dsp:txBody>
      <dsp:txXfrm rot="5400000">
        <a:off x="-144181" y="146353"/>
        <a:ext cx="961212" cy="672848"/>
      </dsp:txXfrm>
    </dsp:sp>
    <dsp:sp modelId="{6C0A24E0-C6AB-44E7-9CDB-388D0858D5A7}">
      <dsp:nvSpPr>
        <dsp:cNvPr id="0" name=""/>
        <dsp:cNvSpPr/>
      </dsp:nvSpPr>
      <dsp:spPr>
        <a:xfrm rot="5400000">
          <a:off x="3588426" y="-2913405"/>
          <a:ext cx="624788" cy="6455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USA - National Career Development Guidelines (NCDG), </a:t>
          </a:r>
          <a:r>
            <a:rPr lang="en-GB" sz="1700" kern="1200" noProof="0" dirty="0" err="1" smtClean="0"/>
            <a:t>aktualizováno</a:t>
          </a:r>
          <a:r>
            <a:rPr lang="en-GB" sz="1700" kern="1200" noProof="0" dirty="0" smtClean="0"/>
            <a:t> 2003, 2004, 2007  </a:t>
          </a:r>
          <a:endParaRPr lang="en-GB" sz="1700" kern="1200" noProof="0" dirty="0"/>
        </a:p>
      </dsp:txBody>
      <dsp:txXfrm rot="5400000">
        <a:off x="3588426" y="-2913405"/>
        <a:ext cx="624788" cy="6455943"/>
      </dsp:txXfrm>
    </dsp:sp>
    <dsp:sp modelId="{C960E605-CA56-4C4C-909D-AFF8248DB889}">
      <dsp:nvSpPr>
        <dsp:cNvPr id="0" name=""/>
        <dsp:cNvSpPr/>
      </dsp:nvSpPr>
      <dsp:spPr>
        <a:xfrm rot="5400000">
          <a:off x="-144181" y="955859"/>
          <a:ext cx="961212" cy="672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1996</a:t>
          </a:r>
          <a:endParaRPr lang="en-GB" sz="1800" kern="1200" noProof="0" dirty="0"/>
        </a:p>
      </dsp:txBody>
      <dsp:txXfrm rot="5400000">
        <a:off x="-144181" y="955859"/>
        <a:ext cx="961212" cy="672848"/>
      </dsp:txXfrm>
    </dsp:sp>
    <dsp:sp modelId="{7F00C5D7-59B7-43B4-A404-D998F9BC645A}">
      <dsp:nvSpPr>
        <dsp:cNvPr id="0" name=""/>
        <dsp:cNvSpPr/>
      </dsp:nvSpPr>
      <dsp:spPr>
        <a:xfrm rot="5400000">
          <a:off x="3588426" y="-2103899"/>
          <a:ext cx="624788" cy="6455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Canada – Blueprint for Life / Work Designs</a:t>
          </a:r>
          <a:endParaRPr lang="en-GB" sz="1700" kern="1200" noProof="0" dirty="0"/>
        </a:p>
      </dsp:txBody>
      <dsp:txXfrm rot="5400000">
        <a:off x="3588426" y="-2103899"/>
        <a:ext cx="624788" cy="6455943"/>
      </dsp:txXfrm>
    </dsp:sp>
    <dsp:sp modelId="{FF08B462-81D0-4ECE-8BFB-5828DE6A1279}">
      <dsp:nvSpPr>
        <dsp:cNvPr id="0" name=""/>
        <dsp:cNvSpPr/>
      </dsp:nvSpPr>
      <dsp:spPr>
        <a:xfrm rot="5400000">
          <a:off x="-144181" y="1765366"/>
          <a:ext cx="961212" cy="672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2010</a:t>
          </a:r>
          <a:endParaRPr lang="en-GB" sz="1800" kern="1200" noProof="0" dirty="0"/>
        </a:p>
      </dsp:txBody>
      <dsp:txXfrm rot="5400000">
        <a:off x="-144181" y="1765366"/>
        <a:ext cx="961212" cy="672848"/>
      </dsp:txXfrm>
    </dsp:sp>
    <dsp:sp modelId="{B3A4AE81-181D-405A-B4FF-231FD965B3D2}">
      <dsp:nvSpPr>
        <dsp:cNvPr id="0" name=""/>
        <dsp:cNvSpPr/>
      </dsp:nvSpPr>
      <dsp:spPr>
        <a:xfrm rot="5400000">
          <a:off x="3588426" y="-1315967"/>
          <a:ext cx="624788" cy="6455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Australia – Blueprint </a:t>
          </a:r>
          <a:endParaRPr lang="en-GB" sz="1700" kern="1200" noProof="0" dirty="0"/>
        </a:p>
      </dsp:txBody>
      <dsp:txXfrm rot="5400000">
        <a:off x="3588426" y="-1315967"/>
        <a:ext cx="624788" cy="6455943"/>
      </dsp:txXfrm>
    </dsp:sp>
    <dsp:sp modelId="{2E1B4D16-FA53-499F-AFE1-77CF7C38492D}">
      <dsp:nvSpPr>
        <dsp:cNvPr id="0" name=""/>
        <dsp:cNvSpPr/>
      </dsp:nvSpPr>
      <dsp:spPr>
        <a:xfrm rot="5400000">
          <a:off x="-144181" y="2574872"/>
          <a:ext cx="961212" cy="672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2012</a:t>
          </a:r>
          <a:endParaRPr lang="en-GB" sz="1800" kern="1200" noProof="0" dirty="0"/>
        </a:p>
      </dsp:txBody>
      <dsp:txXfrm rot="5400000">
        <a:off x="-144181" y="2574872"/>
        <a:ext cx="961212" cy="672848"/>
      </dsp:txXfrm>
    </dsp:sp>
    <dsp:sp modelId="{E5515D3E-4C57-4C29-851B-ABCB7A4AF79D}">
      <dsp:nvSpPr>
        <dsp:cNvPr id="0" name=""/>
        <dsp:cNvSpPr/>
      </dsp:nvSpPr>
      <dsp:spPr>
        <a:xfrm rot="5400000">
          <a:off x="3588426" y="-484886"/>
          <a:ext cx="624788" cy="6455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United Kingdom – Blueprint for Careers</a:t>
          </a:r>
          <a:endParaRPr lang="en-GB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Scotland – Career Management Skills Framework</a:t>
          </a:r>
          <a:endParaRPr lang="en-GB" sz="1700" kern="1200" noProof="0" dirty="0"/>
        </a:p>
      </dsp:txBody>
      <dsp:txXfrm rot="5400000">
        <a:off x="3588426" y="-484886"/>
        <a:ext cx="624788" cy="64559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DE05-33E8-43E4-BFD2-090759C7468A}" type="datetimeFigureOut">
              <a:rPr lang="cs-CZ" smtClean="0"/>
              <a:pPr/>
              <a:t>09.05.2022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EC57-0778-49BA-B888-486F5EBC81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2464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1417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613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Dříve využívané pojmy jako jsou dovednosti, schopnosti a znalosti nebyly pro současné rychlé prostředí dostačující a tak je jejich souhrn vyjadřující kompetentní výkon určité činnosti nazýván kompetencí.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Je z toho vidět, že jak dovednosti, tak kompetence jsou složitými konstrukty, které jsou obtížně definovatelné a klasifikovatelné. 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Ale lze je shlukovat podle určitých kritérií. 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Proto jsou v různých materiálech seznamy dovedností nebo kompetencí různé.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Jednotlivé dovednosti nebo kompetence:</a:t>
            </a:r>
            <a:endParaRPr lang="en-GB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cs-CZ" dirty="0" smtClean="0">
                <a:ea typeface="Calibri"/>
                <a:cs typeface="Times New Roman"/>
              </a:rPr>
              <a:t>mohou být naprosto odlišné, nemající k sobě žádný vztah, </a:t>
            </a:r>
            <a:endParaRPr lang="en-GB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cs-CZ" dirty="0" smtClean="0">
                <a:ea typeface="Calibri"/>
                <a:cs typeface="Times New Roman"/>
              </a:rPr>
              <a:t>mohou se částečně překrývat v určitém aspektu,</a:t>
            </a:r>
            <a:endParaRPr lang="en-GB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cs-CZ" dirty="0" smtClean="0">
                <a:ea typeface="Calibri"/>
                <a:cs typeface="Times New Roman"/>
              </a:rPr>
              <a:t>mohou zahrnovat jednu nebo více dovedností nebo i jejich shluky,</a:t>
            </a:r>
            <a:endParaRPr lang="en-GB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cs-CZ" dirty="0" smtClean="0">
                <a:ea typeface="Calibri"/>
                <a:cs typeface="Times New Roman"/>
              </a:rPr>
              <a:t>mohou být výchozí podmínkou pro jiné dovednosti.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Jak dovednosti, tak i kompetence mohou být vyjádřeny jako úrovně „zralosti“. </a:t>
            </a:r>
            <a:endParaRPr lang="en-GB" dirty="0" smtClean="0"/>
          </a:p>
          <a:p>
            <a:r>
              <a:rPr lang="cs-CZ" dirty="0" smtClean="0"/>
              <a:t>Tak například v Národní soustavě povolání je u měkkých dovedností 6 stupňů „zralosti“. Od žádné dovednosti pro její excelentní zvládání.</a:t>
            </a:r>
            <a:endParaRPr lang="en-GB" dirty="0" smtClean="0"/>
          </a:p>
          <a:p>
            <a:r>
              <a:rPr lang="cs-CZ" dirty="0" smtClean="0"/>
              <a:t>Různé rámce dovedností pracují s různě pojatými úrovněmi „zralosti“, nebo s nimi neoperují vůbec. </a:t>
            </a:r>
            <a:endParaRPr lang="en-GB" dirty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818B9B4B-BA10-4721-8A5E-57113C1303AB}" type="slidenum">
              <a:rPr lang="cs-CZ" altLang="en-US" sz="1200" smtClean="0">
                <a:latin typeface="Arial" charset="0"/>
              </a:rPr>
              <a:pPr eaLnBrk="1" hangingPunct="1">
                <a:spcAft>
                  <a:spcPct val="0"/>
                </a:spcAft>
              </a:pPr>
              <a:t>14</a:t>
            </a:fld>
            <a:endParaRPr lang="cs-CZ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A nyní zpět k tomu, co vám chci prezentovat. V rámci projektu CAREERS vznikl nový Rámec dovedností řízení kariéry. Co to je rámec? </a:t>
            </a:r>
            <a:endParaRPr lang="en-GB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Jedná se o strukturovaný seznam obsahující obvykle:</a:t>
            </a:r>
            <a:endParaRPr lang="en-GB" dirty="0" smtClean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/>
              <a:buChar char="–"/>
              <a:tabLst>
                <a:tab pos="914400" algn="l"/>
              </a:tabLst>
            </a:pPr>
            <a:r>
              <a:rPr lang="cs-CZ" dirty="0" smtClean="0">
                <a:ea typeface="Calibri"/>
                <a:cs typeface="Times New Roman"/>
              </a:rPr>
              <a:t>shluky dovedností podle určitých charakteristik (oblasti, témata …)</a:t>
            </a:r>
            <a:endParaRPr lang="en-GB" dirty="0" smtClean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/>
              <a:buChar char="–"/>
              <a:tabLst>
                <a:tab pos="914400" algn="l"/>
              </a:tabLst>
            </a:pPr>
            <a:r>
              <a:rPr lang="cs-CZ" dirty="0" smtClean="0">
                <a:ea typeface="Calibri"/>
                <a:cs typeface="Times New Roman"/>
              </a:rPr>
              <a:t>popisy jednotlivých dovedností,</a:t>
            </a:r>
            <a:endParaRPr lang="en-GB" dirty="0" smtClean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/>
              <a:buChar char="–"/>
              <a:tabLst>
                <a:tab pos="914400" algn="l"/>
              </a:tabLst>
            </a:pPr>
            <a:r>
              <a:rPr lang="cs-CZ" dirty="0" smtClean="0">
                <a:ea typeface="Calibri"/>
                <a:cs typeface="Times New Roman"/>
              </a:rPr>
              <a:t>úrovně „zralosti“ dovedností.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Lze na něj nahlížet z pohledu klienta a poskytovatele kariérového poradenství;.</a:t>
            </a:r>
            <a:endParaRPr lang="en-GB" dirty="0" smtClean="0"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0322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06684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První rámec dovedností řízení kariéry vznikl v USA v roce 1989 a průběžně jej inovují. Další vznikl v Kanadě, pak v Austrálii, ve Velké Británii a svůj specifický vyvinulo i Skotsko. 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Většina z těchto rámců pracuje s obdobnými shluky dovedností, ale některé jsou více kreativní, obsahují různě nazvané oblasti dovedností, různé počty jednotlivých dovedností a pracují s různě nazvanými úrovněmi „zralosti“ dovedností.</a:t>
            </a:r>
            <a:endParaRPr lang="en-GB" dirty="0" smtClean="0"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0496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01936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Jen tak pro informaci můžete shlédnout vizuálně těch pět vybraných rámců. Tento je z USA, má 3 oblasti a 11 shluků dovedností, které jsou tematicky poměrně široké.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0215" indent="-450215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Kanadský rámec je derivát původního amerického s mírnými úpravami. </a:t>
            </a:r>
            <a:endParaRPr lang="en-GB" dirty="0" smtClean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V americkém jsou oblasti nazvány doménami a jednotlivé shluky kompetencí jsou pojímány jako vzdělávací cíle.</a:t>
            </a:r>
            <a:endParaRPr lang="en-GB" dirty="0" smtClean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Kanadský rámec pracuje s pojmem OBLAST a shluky nazývá kompetencemi a definuje 4 úrovně „zralosti“ dané kompetence.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Calibri"/>
                <a:cs typeface="Times New Roman"/>
              </a:rPr>
              <a:t>Australský rámec je odvozen od kanadského rámce s malými úpravami znění jednotlivých fází „zralosti“ kompetencí. Na rozdíl od kanadského používá pojem kariérové kompetence. 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Calibri"/>
                <a:cs typeface="Times New Roman"/>
              </a:rPr>
              <a:t>Velká Británie si rámec přizpůsobila pro své potřeby. Přestože vypadá jednodušeji, každý shluk dovedností je dále rozpracován do různého počtu pokynů.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Calibri"/>
                <a:cs typeface="Times New Roman"/>
              </a:rPr>
              <a:t>Tyto pokyny odpovídají na otázky Vědět co a kde, Vědět proč, Umět jak … a mají formu Uvažuj o …, Prozkoumej, Poznej, Buď si vědom apod.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Calibri"/>
                <a:cs typeface="Times New Roman"/>
              </a:rPr>
              <a:t>Poslední rámec, který mám připraven, je ze Skotska a je mírně odlišný. Jednak obsahuje na rozdíl od předcházejících 4 oblasti a tyto oblasti má jinak, moderněji pojaté. Také obsahuje ne 11 kompetencí, jako ty předchozí, ale 17.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Calibri"/>
                <a:cs typeface="Times New Roman"/>
              </a:rPr>
              <a:t>Skotský rámec pracuje s pozitivními konstatováními, které vyjadřují jednotlivé dovednosti.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Zde vidíme velice podobné názvy prvních čtyř rámců (americký, kanadský, australský a britský), které také mají stejný počet oblastí a stejný počet kompetencí. 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Jak už jsem zmiňovala, skotský model se liší a má více oblastí i kompetencí.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Poslední sloupec patří novému rámci, který vznikl v projektu CAREERS. Vidíme, že má 6 oblastí a 23 kompetencí.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916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B3DB-09F0-4FDE-9859-9AB7BFE5DE5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09739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D5BC-F18C-4D03-8312-F2A1487E87B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03871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687C-40F7-4F49-8A32-5532A50EFE69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jsou sociální média?</a:t>
            </a:r>
          </a:p>
          <a:p>
            <a:r>
              <a:rPr lang="cs-CZ" dirty="0" smtClean="0"/>
              <a:t>Jsou to</a:t>
            </a:r>
            <a:r>
              <a:rPr lang="cs-CZ" baseline="0" dirty="0" smtClean="0"/>
              <a:t> různé nástroje, které používají internet pro komunikaci a interakci.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687C-40F7-4F49-8A32-5532A50EFE69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Celý projekt se tedy týká </a:t>
            </a:r>
            <a:r>
              <a:rPr lang="cs-CZ" dirty="0" err="1" smtClean="0"/>
              <a:t>Career</a:t>
            </a:r>
            <a:r>
              <a:rPr lang="cs-CZ" dirty="0" smtClean="0"/>
              <a:t> management </a:t>
            </a:r>
            <a:r>
              <a:rPr lang="cs-CZ" dirty="0" err="1" smtClean="0"/>
              <a:t>skills</a:t>
            </a:r>
            <a:r>
              <a:rPr lang="cs-CZ" dirty="0" smtClean="0"/>
              <a:t>, což se do češtiny překládá různými způsoby.</a:t>
            </a:r>
            <a:endParaRPr lang="en-GB" dirty="0" smtClean="0"/>
          </a:p>
          <a:p>
            <a:r>
              <a:rPr lang="cs-CZ" dirty="0" smtClean="0"/>
              <a:t>Původně se to překládalo jako dovednosti řízení vlastní kariérové a vzdělávací dráhy, ale dnes se setkáváme s různými kratšími překlady. </a:t>
            </a:r>
            <a:endParaRPr lang="en-GB" dirty="0" smtClean="0"/>
          </a:p>
          <a:p>
            <a:r>
              <a:rPr lang="cs-CZ" dirty="0" smtClean="0"/>
              <a:t>Já používám podle kontextu dovednosti řízení kariéry nebo dovednosti pro řízení kariéry.</a:t>
            </a:r>
            <a:endParaRPr lang="en-GB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189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Pro bližší vysvětlení čtěte se mnou.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b="1" dirty="0" smtClean="0">
                <a:ea typeface="Calibri"/>
                <a:cs typeface="Times New Roman"/>
              </a:rPr>
              <a:t>Dovednost </a:t>
            </a:r>
            <a:r>
              <a:rPr lang="cs-CZ" dirty="0" smtClean="0">
                <a:ea typeface="Calibri"/>
                <a:cs typeface="Times New Roman"/>
              </a:rPr>
              <a:t>je učením a praxí získaná dispozice ke správnému, kvalitnímu, rychlému a úspornému vykonávání určité činnosti vhodnou metodou.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Pak je zde pojem </a:t>
            </a:r>
            <a:r>
              <a:rPr lang="cs-CZ" b="1" dirty="0" smtClean="0">
                <a:ea typeface="Calibri"/>
                <a:cs typeface="Times New Roman"/>
              </a:rPr>
              <a:t>řízení sebe sama</a:t>
            </a:r>
            <a:r>
              <a:rPr lang="cs-CZ" dirty="0" smtClean="0">
                <a:ea typeface="Calibri"/>
                <a:cs typeface="Times New Roman"/>
              </a:rPr>
              <a:t>, což je proces složený z několika aktivit a činností, které zahrnují stanovení si cíle a cest, jak tyto cíle dosáhnout.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A pojem kariéra v tomto kontextu vyjadřuje profesní dráhu, ať už celoživotní nebo i určité části života, na které jedinec střídá nebo kombinuje pracovní činnosti, získává zkušenosti a zhodnocuje vzdělání, praxi a nadání. 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ea typeface="Calibri"/>
                <a:cs typeface="Times New Roman"/>
              </a:rPr>
              <a:t>V mezinárodní poradenské komunitě se obvykle vychází z definice CMS, která byla vytvořena v rámci evropské sítě politik celoživotního poradenství, která říká, že Dovednosti řízení kariéry je:</a:t>
            </a:r>
            <a:endParaRPr lang="en-GB" dirty="0" smtClean="0"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1887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ea typeface="Calibri"/>
                <a:cs typeface="Times New Roman"/>
              </a:rPr>
              <a:t>Všimněte si, že to nebyla vina mého překladu, ale vycházela jsem z anglického originálu, kde se nachází pojem kompetence, a že se dovednost skládá z řady kompetencí.</a:t>
            </a:r>
            <a:endParaRPr lang="en-GB" dirty="0" smtClean="0"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031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Tady vidím rozpor mezi ELGPN definicí a tím, jak to vnímám já. Ale nevím, co je vlastně správné.</a:t>
            </a:r>
            <a:endParaRPr lang="en-GB" dirty="0" smtClean="0"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/>
                <a:cs typeface="Times New Roman"/>
              </a:rPr>
              <a:t>Definice říká, že dovednosti řízení kariéry se skládají z řady kompetencí, ale já to mám ve svém chápání obráceně. Že shluky určitých dovedností jsou předpokladem pro kompetentní výkon určité činnosti. Co myslíte?</a:t>
            </a:r>
            <a:endParaRPr lang="en-GB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6312" y="2733768"/>
            <a:ext cx="7772400" cy="1102519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B63-8D32-41D6-8499-82014F4292BC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287263"/>
            <a:ext cx="3109775" cy="67378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0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5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78851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5512-6C95-4F6F-A500-5FE6EC4D40CC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8"/>
          <p:cNvGrpSpPr>
            <a:grpSpLocks noChangeAspect="1"/>
          </p:cNvGrpSpPr>
          <p:nvPr userDrawn="1"/>
        </p:nvGrpSpPr>
        <p:grpSpPr>
          <a:xfrm rot="-8971575">
            <a:off x="-552845" y="1424533"/>
            <a:ext cx="1831973" cy="1586488"/>
            <a:chOff x="0" y="0"/>
            <a:chExt cx="6350000" cy="5499100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7367">
                <a:alpha val="58823"/>
              </a:srgbClr>
            </a:solidFill>
          </p:spPr>
        </p:sp>
      </p:grpSp>
      <p:grpSp>
        <p:nvGrpSpPr>
          <p:cNvPr id="12" name="Group 8"/>
          <p:cNvGrpSpPr>
            <a:grpSpLocks noChangeAspect="1"/>
          </p:cNvGrpSpPr>
          <p:nvPr userDrawn="1"/>
        </p:nvGrpSpPr>
        <p:grpSpPr>
          <a:xfrm rot="-8971575" flipH="1" flipV="1">
            <a:off x="7869481" y="2851339"/>
            <a:ext cx="1814623" cy="1571463"/>
            <a:chOff x="0" y="0"/>
            <a:chExt cx="6350000" cy="5499100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7367">
                <a:alpha val="58823"/>
              </a:srgbClr>
            </a:solidFill>
          </p:spPr>
        </p:sp>
      </p:grp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="" xmlns:p14="http://schemas.microsoft.com/office/powerpoint/2010/main" val="2586299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="" xmlns:p14="http://schemas.microsoft.com/office/powerpoint/2010/main" val="186095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 userDrawn="1"/>
        </p:nvPicPr>
        <p:blipFill rotWithShape="1">
          <a:blip r:embed="rId2" cstate="print"/>
          <a:srcRect t="41954"/>
          <a:stretch/>
        </p:blipFill>
        <p:spPr>
          <a:xfrm>
            <a:off x="0" y="2931947"/>
            <a:ext cx="9144000" cy="22115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="" xmlns:p14="http://schemas.microsoft.com/office/powerpoint/2010/main" val="386980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17671" t="15789" r="17404" b="15849"/>
          <a:stretch/>
        </p:blipFill>
        <p:spPr>
          <a:xfrm>
            <a:off x="7805194" y="555526"/>
            <a:ext cx="1338806" cy="14096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="" xmlns:p14="http://schemas.microsoft.com/office/powerpoint/2010/main" val="121269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="" xmlns:p14="http://schemas.microsoft.com/office/powerpoint/2010/main" val="253442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20" y="205979"/>
            <a:ext cx="7493480" cy="8572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BD58-299F-440A-955F-1CE76600A8B9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108520" y="-20538"/>
            <a:ext cx="1301840" cy="576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1502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DAD-3264-409F-90EC-E89FDFBD2D0C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073333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433A-E7D6-4D23-B92D-CDE2DBE5C477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reeform 9"/>
          <p:cNvSpPr/>
          <p:nvPr userDrawn="1"/>
        </p:nvSpPr>
        <p:spPr>
          <a:xfrm rot="12628425">
            <a:off x="-523934" y="1844421"/>
            <a:ext cx="1790976" cy="1550985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77367">
              <a:alpha val="58823"/>
            </a:srgbClr>
          </a:solidFill>
        </p:spPr>
      </p:sp>
      <p:grpSp>
        <p:nvGrpSpPr>
          <p:cNvPr id="6" name="Group 17"/>
          <p:cNvGrpSpPr>
            <a:grpSpLocks noChangeAspect="1"/>
          </p:cNvGrpSpPr>
          <p:nvPr userDrawn="1"/>
        </p:nvGrpSpPr>
        <p:grpSpPr>
          <a:xfrm rot="8986396">
            <a:off x="7864986" y="3294122"/>
            <a:ext cx="1790976" cy="1550985"/>
            <a:chOff x="0" y="0"/>
            <a:chExt cx="6350000" cy="5499100"/>
          </a:xfrm>
        </p:grpSpPr>
        <p:sp>
          <p:nvSpPr>
            <p:cNvPr id="7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7367">
                <a:alpha val="58823"/>
              </a:srgbClr>
            </a:solidFill>
          </p:spPr>
        </p:sp>
      </p:grpSp>
    </p:spTree>
    <p:extLst>
      <p:ext uri="{BB962C8B-B14F-4D97-AF65-F5344CB8AC3E}">
        <p14:creationId xmlns="" xmlns:p14="http://schemas.microsoft.com/office/powerpoint/2010/main" val="2037736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0A4D-A4B2-4490-A7D6-8693D533F38F}" type="datetime1">
              <a:rPr lang="cs-CZ" smtClean="0"/>
              <a:pPr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084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65" r:id="rId4"/>
    <p:sldLayoutId id="2147483666" r:id="rId5"/>
    <p:sldLayoutId id="2147483667" r:id="rId6"/>
    <p:sldLayoutId id="2147483652" r:id="rId7"/>
    <p:sldLayoutId id="2147483653" r:id="rId8"/>
    <p:sldLayoutId id="2147483655" r:id="rId9"/>
    <p:sldLayoutId id="2147483650" r:id="rId10"/>
    <p:sldLayoutId id="2147483668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hyperlink" Target="https://cdk.nsp.cz/napoved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documents/20142/372813/Mekke+kompetence+charakteristiky+urovni.pdf/c58edca3-7e01-743d-2ee0-767c7ea254e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s://ncda.org/aws/NCDA/asset_manager/get_file/341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http://blueprint4life.c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hyperlink" Target="https://www.dese.gov.au/school-work-transitions/resources/australian-blueprint-career-development" TargetMode="Externa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excellencegateway.org.uk/LSIS2013-04a-BlueprintForCareersUserGuide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hyperlink" Target="https://education.gov.scot/nih/Documents/dyw23-learning-resource-3-career-management-skills.pdf" TargetMode="External"/><Relationship Id="rId4" Type="http://schemas.openxmlformats.org/officeDocument/2006/relationships/hyperlink" Target="https://www.myworldofwork.co.u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ducation.gov.scot/nih/Documents/dyw23-learning-resource-3-career-management-skills.pdf" TargetMode="Externa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iesta.it/2016/05/la-ricetta-per-la-felicita-ha-75-anni-e-viene-da-harvard/" TargetMode="External"/><Relationship Id="rId5" Type="http://schemas.openxmlformats.org/officeDocument/2006/relationships/hyperlink" Target="https://www.ted.com/talks/robert_waldinger_what_makes_a_good_life_lessons_from_the_longest_study_on_happiness/discussion" TargetMode="Externa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-research-centre.ec.europa.eu/digcomp/digital-competence-framework-20_e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c.europa.eu/social/main.jsp?catId=1317&amp;langId=en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www.google.cz/imgres?imgurl=http://dhstatics.com/pr-2013-04-30-46124-154434941908/1.jpg&amp;imgrefurl=http://factory.dhgate.com/product/paper-ring-binder-file-holder-for-shcool-and-office-p1252795.html&amp;h=343&amp;w=490&amp;tbnid=DT41jXKDu0vweM:&amp;docid=emT9Sgi2h0MJ2M&amp;ei=mJaOVufpKef9ywOLpruwCg&amp;tbm=isch&amp;ved=0ahUKEwjnla3Lk5jKAhXn_nIKHQvTDqY4rAIQMwhWKFMwUw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project.eu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JZo362PK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uperkariera.cz/poradna/osobni-rozvoj/kariera-jako-cesta-k-seberealizaci.html" TargetMode="External"/><Relationship Id="rId5" Type="http://schemas.openxmlformats.org/officeDocument/2006/relationships/hyperlink" Target="https://cs.wikipedia.org/wiki/Kari%C3%A9ra" TargetMode="External"/><Relationship Id="rId4" Type="http://schemas.openxmlformats.org/officeDocument/2006/relationships/hyperlink" Target="https://www.cemi.cz/blog/ovladnete-self-management-a-naucte-se-efektivne-ridit-sami-se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gpn.eu/publications/browse-by-language/czech/elgpn-glosa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lgpn.eu/publications/browse-by-language/czech/elgpn-glosar/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2427734"/>
            <a:ext cx="691276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Projekt Kariéra okolo mě</a:t>
            </a:r>
          </a:p>
          <a:p>
            <a:pPr marL="0" indent="0">
              <a:buNone/>
            </a:pPr>
            <a:r>
              <a:rPr lang="cs-CZ" sz="2000" dirty="0" smtClean="0"/>
              <a:t>ERASMUS+ KA3 - </a:t>
            </a:r>
            <a:r>
              <a:rPr lang="pl-PL" sz="2000" dirty="0" smtClean="0"/>
              <a:t>Podpora </a:t>
            </a:r>
            <a:r>
              <a:rPr lang="pl-PL" sz="2000" dirty="0"/>
              <a:t>rozvoje politiky a </a:t>
            </a:r>
            <a:r>
              <a:rPr lang="pl-PL" sz="2000" dirty="0" smtClean="0"/>
              <a:t>spolupráce</a:t>
            </a:r>
          </a:p>
          <a:p>
            <a:pPr marL="0" indent="0">
              <a:buNone/>
            </a:pPr>
            <a:r>
              <a:rPr lang="pl-PL" sz="2000" dirty="0" smtClean="0"/>
              <a:t>1. říjen </a:t>
            </a:r>
            <a:r>
              <a:rPr lang="pl-PL" sz="2000" dirty="0"/>
              <a:t>2019 </a:t>
            </a:r>
            <a:r>
              <a:rPr lang="pl-PL" sz="2000" dirty="0" smtClean="0"/>
              <a:t>– 31. května 2022</a:t>
            </a:r>
            <a:endParaRPr lang="cs-CZ" sz="2000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47737109"/>
              </p:ext>
            </p:extLst>
          </p:nvPr>
        </p:nvGraphicFramePr>
        <p:xfrm>
          <a:off x="6588224" y="339502"/>
          <a:ext cx="1104900" cy="1368425"/>
        </p:xfrm>
        <a:graphic>
          <a:graphicData uri="http://schemas.openxmlformats.org/presentationml/2006/ole">
            <p:oleObj spid="_x0000_s6270" name="Photo Editor Photo" r:id="rId4" imgW="3704762" imgH="4580952" progId="">
              <p:embed/>
            </p:oleObj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108520" y="0"/>
            <a:ext cx="4932040" cy="2182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5261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NSP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65"/>
          <a:stretch/>
        </p:blipFill>
        <p:spPr bwMode="auto">
          <a:xfrm>
            <a:off x="93759" y="1061774"/>
            <a:ext cx="5676524" cy="367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347864" y="4764040"/>
            <a:ext cx="4867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Centrální </a:t>
            </a:r>
            <a:r>
              <a:rPr lang="cs-CZ" sz="1400" dirty="0"/>
              <a:t>databáze kompetencí </a:t>
            </a:r>
            <a:r>
              <a:rPr lang="cs-CZ" sz="1400" dirty="0">
                <a:hlinkClick r:id="rId4"/>
              </a:rPr>
              <a:t>https://cdk.nsp.cz/napoveda</a:t>
            </a:r>
            <a:r>
              <a:rPr lang="cs-CZ" sz="1400" dirty="0" smtClean="0"/>
              <a:t>? 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95" y="246956"/>
            <a:ext cx="502780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445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Dovednosti / kompetence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Dovednost</a:t>
            </a:r>
          </a:p>
          <a:p>
            <a:pPr marL="285750" indent="-285750"/>
            <a:r>
              <a:rPr lang="cs-CZ" dirty="0" smtClean="0"/>
              <a:t>Učením a praxí získaná dispozice ke správnému, kvalitnímu, rychlému a úspornému vykonávání určité činnosti vhodnou metodou. </a:t>
            </a:r>
            <a:r>
              <a:rPr lang="cs-CZ" sz="2000" dirty="0" smtClean="0"/>
              <a:t>(Psychologický slovník)</a:t>
            </a:r>
            <a:endParaRPr lang="cs-CZ" dirty="0" smtClean="0"/>
          </a:p>
          <a:p>
            <a:pPr marL="285750" indent="-285750">
              <a:buNone/>
            </a:pPr>
            <a:r>
              <a:rPr lang="cs-CZ" b="1" dirty="0" smtClean="0"/>
              <a:t>Kompetence</a:t>
            </a:r>
          </a:p>
          <a:p>
            <a:pPr marL="285750" indent="-285750"/>
            <a:r>
              <a:rPr lang="cs-CZ" dirty="0" smtClean="0"/>
              <a:t>Funkční propojení postojů, dovedností a znalostí, které umožňuje jednání. </a:t>
            </a:r>
            <a:r>
              <a:rPr lang="cs-CZ" sz="1800" dirty="0" smtClean="0"/>
              <a:t>(SCIO)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Dovednosti / kompetence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Většina dovedností a kompetencí je:</a:t>
            </a:r>
          </a:p>
          <a:p>
            <a:r>
              <a:rPr lang="cs-CZ" sz="1800" dirty="0" smtClean="0"/>
              <a:t>složitým konstruktem s více </a:t>
            </a:r>
            <a:r>
              <a:rPr lang="cs-CZ" sz="1800" dirty="0" err="1" smtClean="0"/>
              <a:t>dimenziálním</a:t>
            </a:r>
            <a:r>
              <a:rPr lang="cs-CZ" sz="1800" dirty="0" smtClean="0"/>
              <a:t> obsahem,</a:t>
            </a:r>
          </a:p>
          <a:p>
            <a:r>
              <a:rPr lang="cs-CZ" sz="1800" dirty="0" smtClean="0"/>
              <a:t>obtížně definovatelná a klasifikovatelná,</a:t>
            </a:r>
          </a:p>
          <a:p>
            <a:r>
              <a:rPr lang="cs-CZ" sz="1800" dirty="0" err="1" smtClean="0"/>
              <a:t>shlukovatelná</a:t>
            </a:r>
            <a:r>
              <a:rPr lang="cs-CZ" sz="1800" dirty="0" smtClean="0"/>
              <a:t> podle určitých kritérií.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Dovednosti (to samé platí i pro kompetence)</a:t>
            </a:r>
          </a:p>
          <a:p>
            <a:pPr lvl="0"/>
            <a:r>
              <a:rPr lang="cs-CZ" sz="1800" dirty="0" smtClean="0"/>
              <a:t>mohou </a:t>
            </a:r>
            <a:r>
              <a:rPr lang="cs-CZ" sz="1800" dirty="0"/>
              <a:t>být naprosto </a:t>
            </a:r>
            <a:r>
              <a:rPr lang="cs-CZ" sz="1800" dirty="0" smtClean="0"/>
              <a:t>odlišné,</a:t>
            </a:r>
            <a:endParaRPr lang="cs-CZ" sz="1800" dirty="0"/>
          </a:p>
          <a:p>
            <a:pPr lvl="0"/>
            <a:r>
              <a:rPr lang="cs-CZ" sz="1800" dirty="0" smtClean="0"/>
              <a:t>mohou </a:t>
            </a:r>
            <a:r>
              <a:rPr lang="cs-CZ" sz="1800" dirty="0"/>
              <a:t>se částečně překrývat v určitém </a:t>
            </a:r>
            <a:r>
              <a:rPr lang="cs-CZ" sz="1800" dirty="0" smtClean="0"/>
              <a:t>aspektu, </a:t>
            </a:r>
            <a:endParaRPr lang="cs-CZ" sz="1800" dirty="0"/>
          </a:p>
          <a:p>
            <a:pPr lvl="0"/>
            <a:r>
              <a:rPr lang="cs-CZ" sz="1800" dirty="0" smtClean="0"/>
              <a:t>mohou </a:t>
            </a:r>
            <a:r>
              <a:rPr lang="cs-CZ" sz="1800" dirty="0"/>
              <a:t>zahrnovat jednu nebo </a:t>
            </a:r>
            <a:r>
              <a:rPr lang="cs-CZ" sz="1800" dirty="0" smtClean="0"/>
              <a:t>více dovedností nebo jejich shluky,</a:t>
            </a:r>
            <a:endParaRPr lang="cs-CZ" sz="1800" dirty="0"/>
          </a:p>
          <a:p>
            <a:pPr lvl="0"/>
            <a:r>
              <a:rPr lang="cs-CZ" sz="1800" dirty="0" smtClean="0"/>
              <a:t>mohou </a:t>
            </a:r>
            <a:r>
              <a:rPr lang="cs-CZ" sz="1800" dirty="0"/>
              <a:t>být výchozí podmínkou pro jiné </a:t>
            </a:r>
            <a:r>
              <a:rPr lang="cs-CZ" sz="1800" dirty="0" smtClean="0"/>
              <a:t>dovednosti.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3288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Požadavky na dovednosti / kompetence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Dovednosti / kompetence by měly být:</a:t>
            </a:r>
          </a:p>
          <a:p>
            <a:pPr lvl="1"/>
            <a:r>
              <a:rPr lang="cs-CZ" dirty="0" smtClean="0"/>
              <a:t>sledovatelné,</a:t>
            </a:r>
          </a:p>
          <a:p>
            <a:pPr lvl="1"/>
            <a:r>
              <a:rPr lang="cs-CZ" dirty="0" smtClean="0"/>
              <a:t>měřitelné / </a:t>
            </a:r>
            <a:r>
              <a:rPr lang="cs-CZ" dirty="0" err="1" smtClean="0"/>
              <a:t>hodnotitelné</a:t>
            </a:r>
            <a:r>
              <a:rPr lang="cs-CZ" dirty="0" smtClean="0"/>
              <a:t>,</a:t>
            </a:r>
          </a:p>
          <a:p>
            <a:pPr lvl="1"/>
            <a:r>
              <a:rPr lang="cs-CZ" dirty="0" err="1" smtClean="0"/>
              <a:t>trénovatelné</a:t>
            </a:r>
            <a:r>
              <a:rPr lang="cs-CZ" dirty="0" smtClean="0"/>
              <a:t> / přístupné změně a rozvoji. </a:t>
            </a:r>
            <a:r>
              <a:rPr lang="cs-CZ" baseline="30000" dirty="0" smtClean="0"/>
              <a:t>[1]</a:t>
            </a:r>
            <a:endParaRPr lang="cs-CZ" dirty="0" smtClean="0"/>
          </a:p>
          <a:p>
            <a:endParaRPr lang="cs-CZ" baseline="30000" dirty="0" smtClean="0"/>
          </a:p>
          <a:p>
            <a:endParaRPr lang="cs-CZ" baseline="30000" dirty="0" smtClean="0"/>
          </a:p>
          <a:p>
            <a:endParaRPr lang="cs-CZ" baseline="30000" dirty="0" smtClean="0"/>
          </a:p>
          <a:p>
            <a:pPr>
              <a:buNone/>
            </a:pPr>
            <a:r>
              <a:rPr lang="en-US" baseline="30000" dirty="0" smtClean="0"/>
              <a:t>[1]</a:t>
            </a:r>
            <a:r>
              <a:rPr lang="cs-CZ" baseline="30000" dirty="0" smtClean="0"/>
              <a:t>	</a:t>
            </a:r>
            <a:r>
              <a:rPr lang="cs-CZ" sz="1600" dirty="0" err="1" smtClean="0"/>
              <a:t>Janoš</a:t>
            </a:r>
            <a:r>
              <a:rPr lang="cs-CZ" sz="1600" dirty="0" smtClean="0"/>
              <a:t>, J. a kol. </a:t>
            </a:r>
            <a:r>
              <a:rPr lang="cs-CZ" sz="1600" i="1" dirty="0" smtClean="0"/>
              <a:t>Slovník pojmů kompetenčního modelu služeb zaměstnanosti. </a:t>
            </a:r>
            <a:r>
              <a:rPr lang="cs-CZ" sz="1600" dirty="0" smtClean="0"/>
              <a:t>Zpráva projektu výzkumu pro potřeby státu (MPSV). </a:t>
            </a:r>
            <a:r>
              <a:rPr lang="cs-CZ" sz="1600" dirty="0" err="1" smtClean="0"/>
              <a:t>Trexima</a:t>
            </a:r>
            <a:r>
              <a:rPr lang="cs-CZ" sz="1600" dirty="0" smtClean="0"/>
              <a:t>. Praha, 2009.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2800" dirty="0" smtClean="0"/>
              <a:t>Úrovně „zralosti“ měkkých dovedností v NSP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87624" y="1200151"/>
            <a:ext cx="7956376" cy="339447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None/>
              <a:tabLst>
                <a:tab pos="808038" algn="l"/>
              </a:tabLst>
            </a:pPr>
            <a:r>
              <a:rPr lang="cs-CZ" sz="2000" b="1" dirty="0" smtClean="0">
                <a:latin typeface="+mj-lt"/>
              </a:rPr>
              <a:t>Efektivní komunikace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>
                <a:latin typeface="+mj-lt"/>
              </a:rPr>
              <a:t>0.	Neumí srozumitelně komunikovat svá sdělení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1800" dirty="0" smtClean="0">
                <a:latin typeface="+mj-lt"/>
              </a:rPr>
              <a:t>Obtížně formuluje a komunikuje své myšlenky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1800" dirty="0" smtClean="0">
                <a:latin typeface="+mj-lt"/>
              </a:rPr>
              <a:t>Jednoduchá sdělení dokáže formulovat a komunikovat v mluvené i písemné podobě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1800" dirty="0" smtClean="0">
                <a:latin typeface="+mj-lt"/>
              </a:rPr>
              <a:t>Jasně a srozumitelně formuluje své myšlenky v mluvené i v písemné podobě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1800" dirty="0" smtClean="0">
                <a:latin typeface="+mj-lt"/>
              </a:rPr>
              <a:t>Dokáže srozumitelně komunikovat i složitější sdělení v ústní i písemné podobě 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1800" dirty="0" smtClean="0">
                <a:latin typeface="+mj-lt"/>
              </a:rPr>
              <a:t>Umí přesvědčivě komunikovat s jednotlivci i skupinami v široké škále prostředí i kulturních rozdílů</a:t>
            </a:r>
            <a:endParaRPr lang="cs-CZ" sz="18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4620280"/>
            <a:ext cx="9144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400" dirty="0"/>
              <a:t>Zdroj</a:t>
            </a:r>
            <a:r>
              <a:rPr lang="cs-CZ" sz="1400" dirty="0" smtClean="0"/>
              <a:t>: MPSV. 2022. Měkké kompetence. Projekt Kompetence 4.0 </a:t>
            </a:r>
            <a:r>
              <a:rPr lang="cs-CZ" sz="1400" dirty="0" smtClean="0">
                <a:hlinkClick r:id="rId3"/>
              </a:rPr>
              <a:t>https://www.mpsv.cz/documents/20142/372813/Mekke+kompetence+charakteristiky+urovni.pdf/c58edca3-7e01-743d-2ee0-767c7ea254ed</a:t>
            </a:r>
            <a:r>
              <a:rPr lang="cs-CZ" sz="1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113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pojmenování „zralosti“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19622"/>
            <a:ext cx="7920879" cy="25922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5" y="451596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DEPOO</a:t>
            </a:r>
            <a:r>
              <a:rPr lang="cs-CZ" sz="1200" dirty="0"/>
              <a:t>, L., URBANCOVÁ, H., ŠNÝDROVÁ, M. </a:t>
            </a:r>
            <a:r>
              <a:rPr lang="cs-CZ" sz="1200" i="1" dirty="0"/>
              <a:t>Kariérní management</a:t>
            </a:r>
            <a:r>
              <a:rPr lang="cs-CZ" sz="1200" dirty="0"/>
              <a:t>. Praha: Vysoká škola ekonomie a managementu, 2020. ISBN 978-80-88330-06-6</a:t>
            </a:r>
            <a:r>
              <a:rPr lang="cs-CZ" sz="1200" dirty="0" smtClean="0"/>
              <a:t>.</a:t>
            </a:r>
            <a:endParaRPr lang="cs-CZ" sz="1200" dirty="0"/>
          </a:p>
        </p:txBody>
      </p:sp>
    </p:spTree>
    <p:extLst>
      <p:ext uri="{BB962C8B-B14F-4D97-AF65-F5344CB8AC3E}">
        <p14:creationId xmlns="" xmlns:p14="http://schemas.microsoft.com/office/powerpoint/2010/main" val="270230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Rámec dovedností pro řízení kariéry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Jedná se o strukturovaný seznam obsahující obvykle:</a:t>
            </a:r>
          </a:p>
          <a:p>
            <a:pPr lvl="1"/>
            <a:r>
              <a:rPr lang="cs-CZ" dirty="0" smtClean="0"/>
              <a:t>shluky dovedností podle určitých charakteristik (oblasti, témata …)</a:t>
            </a:r>
          </a:p>
          <a:p>
            <a:pPr lvl="1"/>
            <a:r>
              <a:rPr lang="cs-CZ" dirty="0" smtClean="0"/>
              <a:t>popisy jednotlivých dovedností,</a:t>
            </a:r>
          </a:p>
          <a:p>
            <a:pPr lvl="1"/>
            <a:r>
              <a:rPr lang="cs-CZ" dirty="0" smtClean="0"/>
              <a:t>úrovně „zralosti“ dovedností.</a:t>
            </a:r>
          </a:p>
          <a:p>
            <a:r>
              <a:rPr lang="cs-CZ" dirty="0" smtClean="0"/>
              <a:t>Lze na něj nahlížet z pohledu klienta a poskytovatele kariérového poradenství.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 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8990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Rámec dovedností pro řízení kariéry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sz="3300" b="1" dirty="0" smtClean="0"/>
              <a:t>poskytovatele kariérového poradenství </a:t>
            </a:r>
            <a:r>
              <a:rPr lang="cs-CZ" dirty="0" smtClean="0"/>
              <a:t>se může stát pomůckou:</a:t>
            </a:r>
          </a:p>
          <a:p>
            <a:pPr>
              <a:spcBef>
                <a:spcPts val="1200"/>
              </a:spcBef>
            </a:pPr>
            <a:r>
              <a:rPr lang="cs-CZ" dirty="0"/>
              <a:t>pro zvyšování kvality </a:t>
            </a:r>
            <a:r>
              <a:rPr lang="cs-CZ" dirty="0" smtClean="0"/>
              <a:t>poskytovaných služeb,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 rozšiřování nabídky,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 vytváření programů šitých na míru určité skupině klientů,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 zvyšování dovedností kariérových poradců,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 propagaci služeb,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 smtClean="0"/>
              <a:t>prevence proti „zacyklení se“ a inspirace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0080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Rámec dovedností pro řízení kariéry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Je pro </a:t>
            </a:r>
            <a:r>
              <a:rPr lang="cs-CZ" sz="3300" b="1" dirty="0" smtClean="0"/>
              <a:t>klienty</a:t>
            </a:r>
            <a:r>
              <a:rPr lang="cs-CZ" dirty="0" smtClean="0"/>
              <a:t> kariérového poradenství pomůckou:</a:t>
            </a:r>
          </a:p>
          <a:p>
            <a:pPr>
              <a:spcBef>
                <a:spcPts val="1200"/>
              </a:spcBef>
            </a:pPr>
            <a:r>
              <a:rPr lang="cs-CZ" dirty="0"/>
              <a:t>pro seznámení se s dovednostmi, které jsou výhodou při hledání a získání dobrého zaměstnání, a </a:t>
            </a:r>
            <a:r>
              <a:rPr lang="cs-CZ" dirty="0" smtClean="0"/>
              <a:t>pro rozhodnutí </a:t>
            </a:r>
            <a:r>
              <a:rPr lang="cs-CZ" dirty="0"/>
              <a:t>tyto dovednosti posílit,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 získání přehledu o nabídce služeb kariérového poradenství a pro usnadnění jejich využívání,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 smtClean="0"/>
              <a:t>pro kariérové rozhodování a zvládnutí změny tím, že pomáhá stanovit cíl a směr rozvoje a samostatně </a:t>
            </a:r>
            <a:r>
              <a:rPr lang="cs-CZ" dirty="0"/>
              <a:t>se rozhodovat.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45499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rámců dovedností řízení kariéry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0332445"/>
              </p:ext>
            </p:extLst>
          </p:nvPr>
        </p:nvGraphicFramePr>
        <p:xfrm>
          <a:off x="323528" y="887651"/>
          <a:ext cx="712879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4281726"/>
            <a:ext cx="91633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Mackay, S., Morris, M., Hooley, T. and </a:t>
            </a:r>
            <a:r>
              <a:rPr lang="en-US" sz="1600" dirty="0" err="1"/>
              <a:t>Neary</a:t>
            </a:r>
            <a:r>
              <a:rPr lang="en-US" sz="1600" dirty="0"/>
              <a:t>, S. (2015) </a:t>
            </a:r>
            <a:r>
              <a:rPr lang="en-US" sz="1600" i="1" dirty="0" err="1"/>
              <a:t>Maximising</a:t>
            </a:r>
            <a:r>
              <a:rPr lang="en-US" sz="1600" i="1" dirty="0"/>
              <a:t> the Impact of Careers Services on Career Management Skills: A review of the literature</a:t>
            </a:r>
            <a:r>
              <a:rPr lang="en-US" sz="1600" dirty="0"/>
              <a:t>. London and Derby: SQW and International Centre for Guidance Studies, University of Derby</a:t>
            </a:r>
            <a:r>
              <a:rPr lang="en-US" dirty="0"/>
              <a:t>. </a:t>
            </a:r>
            <a:endParaRPr lang="cs-CZ" dirty="0"/>
          </a:p>
        </p:txBody>
      </p:sp>
      <p:pic>
        <p:nvPicPr>
          <p:cNvPr id="7" name="Google Shape;256;g93eb6ff193_0_411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596336" y="1779662"/>
            <a:ext cx="1303437" cy="4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8;g93eb6ff193_0_411"/>
          <p:cNvPicPr preferRelativeResize="0"/>
          <p:nvPr/>
        </p:nvPicPr>
        <p:blipFill rotWithShape="1">
          <a:blip r:embed="rId9" cstate="print">
            <a:alphaModFix/>
          </a:blip>
          <a:srcRect t="2534" b="2525"/>
          <a:stretch/>
        </p:blipFill>
        <p:spPr>
          <a:xfrm>
            <a:off x="7596336" y="987574"/>
            <a:ext cx="1282434" cy="4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7;g93eb6ff193_0_411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7596336" y="2571750"/>
            <a:ext cx="1303435" cy="4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7;g93eb6ff193_0_237"/>
          <p:cNvPicPr preferRelativeResize="0"/>
          <p:nvPr/>
        </p:nvPicPr>
        <p:blipFill rotWithShape="1">
          <a:blip r:embed="rId11" cstate="print">
            <a:alphaModFix/>
          </a:blip>
          <a:srcRect t="12484" b="12484"/>
          <a:stretch/>
        </p:blipFill>
        <p:spPr>
          <a:xfrm>
            <a:off x="7596336" y="3219822"/>
            <a:ext cx="1296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19;g93eb6ff193_0_281"/>
          <p:cNvPicPr preferRelativeResize="0"/>
          <p:nvPr/>
        </p:nvPicPr>
        <p:blipFill rotWithShape="1">
          <a:blip r:embed="rId12" cstate="print">
            <a:alphaModFix/>
          </a:blip>
          <a:srcRect t="8333" b="8333"/>
          <a:stretch/>
        </p:blipFill>
        <p:spPr>
          <a:xfrm>
            <a:off x="7596336" y="3723878"/>
            <a:ext cx="1296000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124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64939" y="2814529"/>
            <a:ext cx="1073145" cy="633328"/>
            <a:chOff x="0" y="38100"/>
            <a:chExt cx="2861720" cy="1688873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2861720" cy="781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UNIVERSITY OF CAMERINO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74629"/>
              <a:ext cx="2861720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r>
                <a:rPr lang="en-US" sz="800" spc="38" dirty="0">
                  <a:solidFill>
                    <a:srgbClr val="111B1E"/>
                  </a:solidFill>
                  <a:latin typeface="Libre Franklin Light"/>
                </a:rPr>
                <a:t>Project coordinator, applicant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4939" y="4105184"/>
            <a:ext cx="1206495" cy="352563"/>
            <a:chOff x="0" y="38101"/>
            <a:chExt cx="3217320" cy="940168"/>
          </a:xfrm>
        </p:grpSpPr>
        <p:sp>
          <p:nvSpPr>
            <p:cNvPr id="8" name="TextBox 8"/>
            <p:cNvSpPr txBox="1"/>
            <p:nvPr/>
          </p:nvSpPr>
          <p:spPr>
            <a:xfrm>
              <a:off x="0" y="38101"/>
              <a:ext cx="3217320" cy="376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CITYNET SRL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020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164857" y="2806908"/>
            <a:ext cx="1206495" cy="631962"/>
            <a:chOff x="0" y="38100"/>
            <a:chExt cx="3217320" cy="168523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38100"/>
              <a:ext cx="3217320" cy="1154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CENTRO STUDI PLURIVERSUM SRL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47162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64857" y="4086614"/>
            <a:ext cx="1206495" cy="771663"/>
            <a:chOff x="0" y="38101"/>
            <a:chExt cx="3217320" cy="205776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8101"/>
              <a:ext cx="3217320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UNIVERSIDAD DE SANTIAGO DE COMPOSTELA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7196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060684" y="3108873"/>
            <a:ext cx="314814" cy="201395"/>
            <a:chOff x="0" y="0"/>
            <a:chExt cx="893351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1080054" y="4401891"/>
            <a:ext cx="314814" cy="201395"/>
            <a:chOff x="0" y="0"/>
            <a:chExt cx="893351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2760602" y="3108873"/>
            <a:ext cx="314814" cy="201395"/>
            <a:chOff x="0" y="0"/>
            <a:chExt cx="893351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2779972" y="4401891"/>
            <a:ext cx="314814" cy="201395"/>
            <a:chOff x="0" y="0"/>
            <a:chExt cx="893351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4503" y="2797879"/>
            <a:ext cx="310995" cy="3109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64420" y="2797879"/>
            <a:ext cx="310995" cy="31099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83872" y="4090896"/>
            <a:ext cx="310995" cy="31099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79972" y="4072326"/>
            <a:ext cx="314814" cy="314814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5014142" y="2768809"/>
            <a:ext cx="1206495" cy="911364"/>
            <a:chOff x="0" y="38100"/>
            <a:chExt cx="3217320" cy="243030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38100"/>
              <a:ext cx="3217320" cy="18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HOCHSCHULE DER BUNDESAGENTUR FUER ARBEIT (HDBA)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092231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871467" y="2768809"/>
            <a:ext cx="1206495" cy="1190764"/>
            <a:chOff x="0" y="38100"/>
            <a:chExt cx="3217320" cy="3175369"/>
          </a:xfrm>
        </p:grpSpPr>
        <p:sp>
          <p:nvSpPr>
            <p:cNvPr id="32" name="TextBox 32"/>
            <p:cNvSpPr txBox="1"/>
            <p:nvPr/>
          </p:nvSpPr>
          <p:spPr>
            <a:xfrm>
              <a:off x="0" y="38100"/>
              <a:ext cx="3217320" cy="2644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CENTRUL MUNICIPIULUI BUCURESTI DE RESURSE SI ASISTENTA EDUCATIONALA (CMBRAE)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28372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 dirty="0"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4629256" y="3109776"/>
            <a:ext cx="314814" cy="201395"/>
            <a:chOff x="0" y="0"/>
            <a:chExt cx="893351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6486581" y="3109776"/>
            <a:ext cx="314814" cy="201395"/>
            <a:chOff x="0" y="0"/>
            <a:chExt cx="893351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5014142" y="4056972"/>
            <a:ext cx="1206495" cy="1190764"/>
            <a:chOff x="0" y="38100"/>
            <a:chExt cx="3217320" cy="3175369"/>
          </a:xfrm>
        </p:grpSpPr>
        <p:sp>
          <p:nvSpPr>
            <p:cNvPr id="39" name="TextBox 39"/>
            <p:cNvSpPr txBox="1"/>
            <p:nvPr/>
          </p:nvSpPr>
          <p:spPr>
            <a:xfrm>
              <a:off x="0" y="38100"/>
              <a:ext cx="3217320" cy="2644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ÖSTERREICHISCHES INSTITUT FÜR BILDUNGSFORSCHUNG DER</a:t>
              </a:r>
            </a:p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WIRTSCHAFT (IBW)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28372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 dirty="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871467" y="4056972"/>
            <a:ext cx="1206495" cy="771664"/>
            <a:chOff x="0" y="38100"/>
            <a:chExt cx="3217320" cy="2057769"/>
          </a:xfrm>
        </p:grpSpPr>
        <p:sp>
          <p:nvSpPr>
            <p:cNvPr id="42" name="TextBox 42"/>
            <p:cNvSpPr txBox="1"/>
            <p:nvPr/>
          </p:nvSpPr>
          <p:spPr>
            <a:xfrm>
              <a:off x="0" y="38100"/>
              <a:ext cx="3217320" cy="152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NARODNI VZDELAVACI FOND, O.P.S. (NVF)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7196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 dirty="0"/>
            </a:p>
          </p:txBody>
        </p:sp>
      </p:grpSp>
      <p:grpSp>
        <p:nvGrpSpPr>
          <p:cNvPr id="44" name="Group 44"/>
          <p:cNvGrpSpPr/>
          <p:nvPr/>
        </p:nvGrpSpPr>
        <p:grpSpPr>
          <a:xfrm rot="-10800000">
            <a:off x="4629256" y="4357730"/>
            <a:ext cx="314814" cy="201395"/>
            <a:chOff x="0" y="0"/>
            <a:chExt cx="893351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46" name="Group 46"/>
          <p:cNvGrpSpPr/>
          <p:nvPr/>
        </p:nvGrpSpPr>
        <p:grpSpPr>
          <a:xfrm rot="-10800000">
            <a:off x="6486581" y="4357730"/>
            <a:ext cx="314814" cy="201395"/>
            <a:chOff x="0" y="0"/>
            <a:chExt cx="893351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29256" y="2794962"/>
            <a:ext cx="314814" cy="314814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86581" y="2794962"/>
            <a:ext cx="314814" cy="314814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486581" y="4042684"/>
            <a:ext cx="315047" cy="315047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29023" y="4042684"/>
            <a:ext cx="315047" cy="315047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499885" y="1047097"/>
            <a:ext cx="936157" cy="936157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068457" y="1047097"/>
            <a:ext cx="936157" cy="93615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874658" y="1047097"/>
            <a:ext cx="936157" cy="936157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4707959" y="1047097"/>
            <a:ext cx="936157" cy="936157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2306086" y="1047097"/>
            <a:ext cx="936157" cy="936157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139387" y="1047097"/>
            <a:ext cx="936157" cy="936157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-10800000">
            <a:off x="118324" y="2186959"/>
            <a:ext cx="8907352" cy="178147"/>
          </a:xfrm>
          <a:prstGeom prst="rect">
            <a:avLst/>
          </a:prstGeom>
        </p:spPr>
      </p:pic>
      <p:sp>
        <p:nvSpPr>
          <p:cNvPr id="65" name="Nadpis 6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Projektové partnerství ERASMUS+ KA3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1370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National Career Development Guidelines (NCDG) Framework</a:t>
            </a:r>
            <a:r>
              <a:rPr lang="cs-CZ" sz="2400" dirty="0" smtClean="0"/>
              <a:t>,  USA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8048"/>
            <a:ext cx="6516217" cy="38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427349" y="1008048"/>
            <a:ext cx="253713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Rámec pro rozvoj kariéry</a:t>
            </a:r>
            <a:endParaRPr lang="cs-CZ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6444208" y="2643758"/>
            <a:ext cx="2620631" cy="194421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/>
              <a:t>3 oblasti:</a:t>
            </a:r>
          </a:p>
          <a:p>
            <a:r>
              <a:rPr lang="cs-CZ" sz="1400" dirty="0" smtClean="0"/>
              <a:t>Osobní a sociální rozvoj</a:t>
            </a:r>
          </a:p>
          <a:p>
            <a:r>
              <a:rPr lang="cs-CZ" sz="1400" dirty="0" smtClean="0"/>
              <a:t>Dosažené úspěchy </a:t>
            </a:r>
            <a:r>
              <a:rPr lang="cs-CZ" sz="1400" dirty="0"/>
              <a:t>ve vzdělávání a </a:t>
            </a:r>
            <a:r>
              <a:rPr lang="cs-CZ" sz="1400" dirty="0" smtClean="0"/>
              <a:t>celoživotním učení</a:t>
            </a:r>
            <a:endParaRPr lang="cs-CZ" sz="1400" dirty="0"/>
          </a:p>
          <a:p>
            <a:r>
              <a:rPr lang="cs-CZ" sz="1400" dirty="0" smtClean="0"/>
              <a:t>Řízení </a:t>
            </a:r>
            <a:r>
              <a:rPr lang="cs-CZ" sz="1400" dirty="0"/>
              <a:t>kariéry</a:t>
            </a:r>
            <a:endParaRPr lang="cs-CZ" sz="1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/>
              <a:t>11 cílů / kompetencí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4774168"/>
            <a:ext cx="781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ncda.org/aws/NCDA/asset_manager/get_file/3419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8" name="Google Shape;258;g93eb6ff193_0_411"/>
          <p:cNvPicPr preferRelativeResize="0"/>
          <p:nvPr/>
        </p:nvPicPr>
        <p:blipFill rotWithShape="1">
          <a:blip r:embed="rId5" cstate="print">
            <a:alphaModFix/>
          </a:blip>
          <a:srcRect t="2534" b="2525"/>
          <a:stretch/>
        </p:blipFill>
        <p:spPr>
          <a:xfrm>
            <a:off x="7596336" y="339502"/>
            <a:ext cx="1282434" cy="48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9225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Blueprint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 </a:t>
            </a:r>
            <a:r>
              <a:rPr lang="cs-CZ" sz="2400" dirty="0" err="1" smtClean="0"/>
              <a:t>Life</a:t>
            </a:r>
            <a:r>
              <a:rPr lang="cs-CZ" sz="2400" dirty="0" smtClean="0"/>
              <a:t> / </a:t>
            </a: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Designs</a:t>
            </a:r>
            <a:r>
              <a:rPr lang="cs-CZ" sz="2400" dirty="0" smtClean="0"/>
              <a:t>, </a:t>
            </a:r>
            <a:r>
              <a:rPr lang="cs-CZ" sz="2400" dirty="0" err="1" smtClean="0"/>
              <a:t>Canada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4818186"/>
            <a:ext cx="2133600" cy="273844"/>
          </a:xfrm>
        </p:spPr>
        <p:txBody>
          <a:bodyPr/>
          <a:lstStyle/>
          <a:p>
            <a:fld id="{82429974-3011-4F56-9B01-B85ED748EED1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" y="823500"/>
            <a:ext cx="600925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4"/>
          <p:cNvSpPr txBox="1">
            <a:spLocks/>
          </p:cNvSpPr>
          <p:nvPr/>
        </p:nvSpPr>
        <p:spPr>
          <a:xfrm>
            <a:off x="6228184" y="2643758"/>
            <a:ext cx="2620631" cy="17281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3 oblasti:</a:t>
            </a:r>
          </a:p>
          <a:p>
            <a:r>
              <a:rPr lang="cs-CZ" sz="1600" dirty="0" smtClean="0"/>
              <a:t>Osobní management</a:t>
            </a:r>
          </a:p>
          <a:p>
            <a:r>
              <a:rPr lang="cs-CZ" sz="1600" dirty="0" smtClean="0"/>
              <a:t>Zkoumání vzdělávání a práce</a:t>
            </a:r>
          </a:p>
          <a:p>
            <a:r>
              <a:rPr lang="cs-CZ" sz="1600" dirty="0" smtClean="0"/>
              <a:t>Budování života/práce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11 cílů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4 úrovně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447" y="4774168"/>
            <a:ext cx="1979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hlinkClick r:id="rId4"/>
              </a:rPr>
              <a:t>http://blueprint4life.ca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28184" y="1008048"/>
            <a:ext cx="253713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Rámec pro plánování života / práce</a:t>
            </a:r>
            <a:endParaRPr lang="cs-CZ" dirty="0"/>
          </a:p>
        </p:txBody>
      </p:sp>
      <p:pic>
        <p:nvPicPr>
          <p:cNvPr id="8" name="Google Shape;256;g93eb6ff193_0_41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596335" y="195486"/>
            <a:ext cx="1303437" cy="49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7641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Blueprint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career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, Austrálie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3288244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25" y="843558"/>
            <a:ext cx="3210050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27349" y="1008048"/>
            <a:ext cx="253713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Rámec dovedností pro rozvoj kariéry</a:t>
            </a:r>
            <a:endParaRPr lang="cs-CZ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6415865" y="2211710"/>
            <a:ext cx="2620631" cy="2088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/>
              <a:t>3</a:t>
            </a:r>
            <a:r>
              <a:rPr lang="cs-CZ" sz="2000" b="1" dirty="0" smtClean="0"/>
              <a:t> oblasti:</a:t>
            </a:r>
          </a:p>
          <a:p>
            <a:r>
              <a:rPr lang="cs-CZ" sz="1400" dirty="0" smtClean="0"/>
              <a:t>Osobní management</a:t>
            </a:r>
          </a:p>
          <a:p>
            <a:r>
              <a:rPr lang="cs-CZ" sz="1400" dirty="0" smtClean="0"/>
              <a:t>Zkoumání vzdělávání a práce</a:t>
            </a:r>
          </a:p>
          <a:p>
            <a:r>
              <a:rPr lang="cs-CZ" sz="1400" dirty="0" smtClean="0"/>
              <a:t>Budování kariéry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/>
              <a:t>11 kompetencí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/>
              <a:t>4 etapy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130" y="479366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www.dese.gov.au/school-work-transitions/resources/australian-blueprint-career-development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9" name="Google Shape;257;g93eb6ff193_0_411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7614483" y="195486"/>
            <a:ext cx="1303435" cy="49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0860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Blueprint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Careers</a:t>
            </a:r>
            <a:r>
              <a:rPr lang="cs-CZ" sz="2400" dirty="0" smtClean="0"/>
              <a:t>, Velká Británie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923293" y="1008048"/>
            <a:ext cx="253713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Plán pro kariéru</a:t>
            </a:r>
            <a:endParaRPr lang="cs-CZ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5868144" y="2211710"/>
            <a:ext cx="2620631" cy="201622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/>
              <a:t>3</a:t>
            </a:r>
            <a:r>
              <a:rPr lang="cs-CZ" sz="2000" b="1" dirty="0" smtClean="0"/>
              <a:t> oblasti:</a:t>
            </a:r>
          </a:p>
          <a:p>
            <a:r>
              <a:rPr lang="cs-CZ" sz="1400" dirty="0" smtClean="0"/>
              <a:t>Porozumění si a rozvoj sebe sama</a:t>
            </a:r>
          </a:p>
          <a:p>
            <a:r>
              <a:rPr lang="cs-CZ" sz="1400" dirty="0" smtClean="0"/>
              <a:t>Zkoumání života, vzdělávání a práce</a:t>
            </a:r>
          </a:p>
          <a:p>
            <a:r>
              <a:rPr lang="cs-CZ" sz="1400" dirty="0" smtClean="0"/>
              <a:t>Budování a řízení mé kariéry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/>
              <a:t>11 kompetencí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44971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 smtClean="0"/>
              <a:t>Career</a:t>
            </a:r>
            <a:r>
              <a:rPr lang="cs-CZ" sz="1400" dirty="0" smtClean="0"/>
              <a:t> </a:t>
            </a:r>
            <a:r>
              <a:rPr lang="cs-CZ" sz="1400" dirty="0" err="1" smtClean="0"/>
              <a:t>learning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21st </a:t>
            </a:r>
            <a:r>
              <a:rPr lang="cs-CZ" sz="1400" dirty="0" err="1" smtClean="0"/>
              <a:t>century</a:t>
            </a:r>
            <a:r>
              <a:rPr lang="cs-CZ" sz="1400" dirty="0" smtClean="0"/>
              <a:t>. </a:t>
            </a:r>
            <a:endParaRPr lang="cs-CZ" sz="1400" dirty="0"/>
          </a:p>
          <a:p>
            <a:r>
              <a:rPr lang="cs-CZ" sz="1400" dirty="0" smtClean="0">
                <a:hlinkClick r:id="rId3"/>
              </a:rPr>
              <a:t>https</a:t>
            </a:r>
            <a:r>
              <a:rPr lang="cs-CZ" sz="1400" dirty="0">
                <a:hlinkClick r:id="rId3"/>
              </a:rPr>
              <a:t>://</a:t>
            </a:r>
            <a:r>
              <a:rPr lang="cs-CZ" sz="1400" dirty="0" smtClean="0">
                <a:hlinkClick r:id="rId3"/>
              </a:rPr>
              <a:t>repository.excellencegateway.org.uk/LSIS2013-04a-BlueprintForCareersUserGuide.pdf</a:t>
            </a:r>
            <a:r>
              <a:rPr lang="cs-CZ" sz="1400" dirty="0" smtClean="0"/>
              <a:t>  </a:t>
            </a:r>
            <a:endParaRPr lang="cs-CZ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6983"/>
            <a:ext cx="5383741" cy="36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oogle Shape;297;g93eb6ff193_0_237"/>
          <p:cNvPicPr preferRelativeResize="0"/>
          <p:nvPr/>
        </p:nvPicPr>
        <p:blipFill rotWithShape="1">
          <a:blip r:embed="rId5" cstate="print">
            <a:alphaModFix/>
          </a:blip>
          <a:srcRect t="12484" b="12484"/>
          <a:stretch/>
        </p:blipFill>
        <p:spPr>
          <a:xfrm>
            <a:off x="7596336" y="195486"/>
            <a:ext cx="1296000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467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Blueprint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Careers</a:t>
            </a:r>
            <a:r>
              <a:rPr lang="cs-CZ" sz="2400" dirty="0" smtClean="0"/>
              <a:t>, Velká Británie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8" name="Google Shape;297;g93eb6ff193_0_237"/>
          <p:cNvPicPr preferRelativeResize="0"/>
          <p:nvPr/>
        </p:nvPicPr>
        <p:blipFill rotWithShape="1">
          <a:blip r:embed="rId3" cstate="print">
            <a:alphaModFix/>
          </a:blip>
          <a:srcRect t="12484" b="12484"/>
          <a:stretch/>
        </p:blipFill>
        <p:spPr>
          <a:xfrm>
            <a:off x="7596336" y="195486"/>
            <a:ext cx="1296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505"/>
            <a:ext cx="6344469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9181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7" y="843558"/>
            <a:ext cx="5612205" cy="42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Career</a:t>
            </a:r>
            <a:r>
              <a:rPr lang="cs-CZ" sz="2800" dirty="0" smtClean="0"/>
              <a:t> management </a:t>
            </a:r>
            <a:r>
              <a:rPr lang="cs-CZ" sz="2800" dirty="0" err="1" smtClean="0"/>
              <a:t>skills</a:t>
            </a:r>
            <a:r>
              <a:rPr lang="cs-CZ" sz="2800" dirty="0" smtClean="0"/>
              <a:t>, Scotland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" name="Zástupný symbol pro obsah 15"/>
          <p:cNvSpPr txBox="1">
            <a:spLocks/>
          </p:cNvSpPr>
          <p:nvPr/>
        </p:nvSpPr>
        <p:spPr>
          <a:xfrm>
            <a:off x="683568" y="1131591"/>
            <a:ext cx="8003231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9013" indent="-989013">
              <a:buFont typeface="Arial" panose="020B0604020202020204" pitchFamily="34" charset="0"/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4760269"/>
            <a:ext cx="295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4"/>
              </a:rPr>
              <a:t>https://www.myworldofwork.co.uk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5881546" y="2067694"/>
            <a:ext cx="2620631" cy="17281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/>
              <a:t>4 oblasti:</a:t>
            </a:r>
          </a:p>
          <a:p>
            <a:r>
              <a:rPr lang="cs-CZ" sz="1400" dirty="0" smtClean="0"/>
              <a:t>Já sám</a:t>
            </a:r>
          </a:p>
          <a:p>
            <a:r>
              <a:rPr lang="cs-CZ" sz="1400" dirty="0" smtClean="0"/>
              <a:t>Silné stránky</a:t>
            </a:r>
          </a:p>
          <a:p>
            <a:r>
              <a:rPr lang="cs-CZ" sz="1400" dirty="0" smtClean="0"/>
              <a:t>Obzory</a:t>
            </a:r>
          </a:p>
          <a:p>
            <a:r>
              <a:rPr lang="cs-CZ" sz="1400" dirty="0" smtClean="0"/>
              <a:t>Sítě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/>
              <a:t>17 kompetencí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23293" y="1205339"/>
            <a:ext cx="253713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Rámec dovedností řízení kariéry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287464" y="4220170"/>
            <a:ext cx="3781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education.gov.scot/nih/Documents/dyw23-learning-resource-3-career-management-skills.pdf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12" name="Google Shape;319;g93eb6ff193_0_281"/>
          <p:cNvPicPr preferRelativeResize="0"/>
          <p:nvPr/>
        </p:nvPicPr>
        <p:blipFill rotWithShape="1">
          <a:blip r:embed="rId6" cstate="print">
            <a:alphaModFix/>
          </a:blip>
          <a:srcRect t="8333" b="8333"/>
          <a:stretch/>
        </p:blipFill>
        <p:spPr>
          <a:xfrm>
            <a:off x="7668344" y="195486"/>
            <a:ext cx="1296000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560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Career management skills, Education Scotland</a:t>
            </a:r>
            <a:endParaRPr lang="en-GB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2" y="915566"/>
            <a:ext cx="5159349" cy="24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68" y="2171434"/>
            <a:ext cx="5130775" cy="30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2319" y="4220170"/>
            <a:ext cx="3781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education.gov.scot/nih/Documents/dyw23-learning-resource-3-career-management-skills.pdf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1122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Porovnání rámců dovedností řízení kariéry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0573335"/>
              </p:ext>
            </p:extLst>
          </p:nvPr>
        </p:nvGraphicFramePr>
        <p:xfrm>
          <a:off x="179512" y="771550"/>
          <a:ext cx="8712967" cy="428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440160"/>
                <a:gridCol w="1296144"/>
                <a:gridCol w="2016224"/>
                <a:gridCol w="1008112"/>
                <a:gridCol w="180019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USA</a:t>
                      </a:r>
                      <a:endParaRPr lang="cs-CZ" sz="16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Kanada</a:t>
                      </a:r>
                      <a:endParaRPr lang="cs-CZ" sz="16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Austrálie</a:t>
                      </a:r>
                      <a:endParaRPr lang="cs-CZ" sz="16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Velká Británie</a:t>
                      </a:r>
                      <a:endParaRPr lang="cs-CZ" sz="16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Skotsko</a:t>
                      </a:r>
                      <a:endParaRPr lang="cs-CZ" sz="16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Projekt CAREERS</a:t>
                      </a:r>
                      <a:endParaRPr lang="cs-CZ" sz="1600" dirty="0"/>
                    </a:p>
                  </a:txBody>
                  <a:tcPr marL="77427" marR="77427" marT="34290" marB="34290" anchor="ctr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77427" marR="77427" marT="34290" marB="34290" anchor="ctr"/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Osobní a sociální rozvoj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Osobní management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Osobní management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Sebepoznání a </a:t>
                      </a:r>
                      <a:r>
                        <a:rPr lang="cs-CZ" sz="1500" baseline="0" dirty="0" smtClean="0"/>
                        <a:t>rozvoj</a:t>
                      </a:r>
                      <a:endParaRPr lang="cs-CZ" sz="15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Já sám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Objevování sebe sama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</a:tr>
              <a:tr h="577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Celoživotní učení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Zkoumání vzdělávání a práce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Zkoumání vzdělávání a práce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Zkoumání života, vzdělávání a práce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Obzory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Objevování nových</a:t>
                      </a:r>
                      <a:r>
                        <a:rPr lang="cs-CZ" sz="1500" baseline="0" dirty="0" smtClean="0"/>
                        <a:t> obzorů</a:t>
                      </a:r>
                    </a:p>
                  </a:txBody>
                  <a:tcPr marL="77427" marR="77427" marT="34290" marB="34290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Řízení kariéry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Budování života/práce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Budování kariéry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Rozvoj a řízení</a:t>
                      </a:r>
                      <a:r>
                        <a:rPr lang="cs-CZ" sz="1500" baseline="0" dirty="0" smtClean="0"/>
                        <a:t> života, vzdělávání a práce</a:t>
                      </a:r>
                      <a:endParaRPr lang="cs-CZ" sz="15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Sítě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Budování vztahů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</a:tr>
              <a:tr h="47564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dirty="0" smtClean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Silné stránky</a:t>
                      </a:r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Posilování silných stránek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Monitorování a reflexe mých zkušeností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</a:tr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cs-CZ" sz="150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cs-CZ" sz="150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Plánování mé kariéry</a:t>
                      </a:r>
                    </a:p>
                  </a:txBody>
                  <a:tcPr marL="77427" marR="77427" marT="34290" marB="34290" anchor="ctr"/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3/11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3/11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3/11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3/11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4/17</a:t>
                      </a:r>
                      <a:endParaRPr lang="cs-CZ" sz="1500" dirty="0"/>
                    </a:p>
                  </a:txBody>
                  <a:tcPr marL="77427" marR="77427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500" dirty="0" smtClean="0"/>
                        <a:t>6/23</a:t>
                      </a:r>
                    </a:p>
                  </a:txBody>
                  <a:tcPr marL="77427" marR="77427" marT="34290" marB="34290"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6" y="1178656"/>
            <a:ext cx="756000" cy="28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97" y="1183473"/>
            <a:ext cx="75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03325"/>
            <a:ext cx="7540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3" y="1186574"/>
            <a:ext cx="7540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02" y="1203325"/>
            <a:ext cx="754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9" y="1205780"/>
            <a:ext cx="77727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5009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Google Shape;277;g93eb6ff193_0_34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360300" y="0"/>
            <a:ext cx="3927339" cy="523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4;g93eb6ff193_0_34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906350" y="3273300"/>
            <a:ext cx="1303437" cy="4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5;g93eb6ff193_0_347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936939" y="2096211"/>
            <a:ext cx="1303435" cy="4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6;g93eb6ff193_0_347"/>
          <p:cNvPicPr preferRelativeResize="0"/>
          <p:nvPr/>
        </p:nvPicPr>
        <p:blipFill rotWithShape="1">
          <a:blip r:embed="rId6" cstate="print">
            <a:alphaModFix/>
          </a:blip>
          <a:srcRect t="2534" b="2525"/>
          <a:stretch/>
        </p:blipFill>
        <p:spPr>
          <a:xfrm>
            <a:off x="6947442" y="988613"/>
            <a:ext cx="1282434" cy="48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78;g93eb6ff193_0_347"/>
          <p:cNvCxnSpPr/>
          <p:nvPr/>
        </p:nvCxnSpPr>
        <p:spPr>
          <a:xfrm flipH="1">
            <a:off x="5535037" y="693150"/>
            <a:ext cx="440850" cy="3568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" name="Google Shape;279;g93eb6ff193_0_347"/>
          <p:cNvCxnSpPr/>
          <p:nvPr/>
        </p:nvCxnSpPr>
        <p:spPr>
          <a:xfrm flipH="1">
            <a:off x="5725538" y="2712450"/>
            <a:ext cx="440850" cy="3568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1" name="Google Shape;271;g93eb6ff193_0_347"/>
          <p:cNvSpPr/>
          <p:nvPr/>
        </p:nvSpPr>
        <p:spPr>
          <a:xfrm>
            <a:off x="5436096" y="4350000"/>
            <a:ext cx="3593604" cy="59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-US" sz="9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‘Blueprint’ framework for career</a:t>
            </a:r>
            <a:endParaRPr sz="9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en-US" sz="9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management skills: a critical exploration</a:t>
            </a:r>
            <a:endParaRPr sz="9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en-US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Hooley, Tristram; Watts, A. G.; Sultana, Ronald G.; Neary, Siobhan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buClr>
                <a:schemeClr val="dk1"/>
              </a:buClr>
              <a:buSzPts val="2000"/>
            </a:pP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" name="Google Shape;281;g93eb6ff193_0_347"/>
          <p:cNvCxnSpPr/>
          <p:nvPr/>
        </p:nvCxnSpPr>
        <p:spPr>
          <a:xfrm>
            <a:off x="1696650" y="4026575"/>
            <a:ext cx="569100" cy="2140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3" name="Google Shape;282;g93eb6ff193_0_347"/>
          <p:cNvCxnSpPr/>
          <p:nvPr/>
        </p:nvCxnSpPr>
        <p:spPr>
          <a:xfrm>
            <a:off x="1696650" y="2883575"/>
            <a:ext cx="569100" cy="2140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5" name="Google Shape;282;g93eb6ff193_0_347"/>
          <p:cNvCxnSpPr/>
          <p:nvPr/>
        </p:nvCxnSpPr>
        <p:spPr>
          <a:xfrm>
            <a:off x="1547664" y="843558"/>
            <a:ext cx="569100" cy="2140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Google Shape;297;g93eb6ff193_0_237"/>
          <p:cNvPicPr preferRelativeResize="0"/>
          <p:nvPr/>
        </p:nvPicPr>
        <p:blipFill rotWithShape="1">
          <a:blip r:embed="rId2" cstate="print">
            <a:alphaModFix/>
          </a:blip>
          <a:srcRect t="12484" b="12484"/>
          <a:stretch/>
        </p:blipFill>
        <p:spPr>
          <a:xfrm>
            <a:off x="3619500" y="126856"/>
            <a:ext cx="1333351" cy="6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93;g93eb6ff193_0_237"/>
          <p:cNvSpPr/>
          <p:nvPr/>
        </p:nvSpPr>
        <p:spPr>
          <a:xfrm>
            <a:off x="666750" y="1924050"/>
            <a:ext cx="781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endParaRPr sz="14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94;g93eb6ff193_0_237"/>
          <p:cNvSpPr/>
          <p:nvPr/>
        </p:nvSpPr>
        <p:spPr>
          <a:xfrm>
            <a:off x="3505200" y="4769101"/>
            <a:ext cx="5600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-US" sz="9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Framework for careers, employability and enterprise education 7-19</a:t>
            </a:r>
            <a:endParaRPr sz="9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en-US" sz="9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Development Institute </a:t>
            </a:r>
            <a:endParaRPr sz="9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buClr>
                <a:schemeClr val="dk1"/>
              </a:buClr>
              <a:buSzPts val="2000"/>
            </a:pPr>
            <a:endParaRPr sz="9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Google Shape;298;g93eb6ff193_0_23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915566"/>
            <a:ext cx="4921450" cy="330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9;g93eb6ff193_0_23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457738" y="849768"/>
            <a:ext cx="4692262" cy="3720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300;g93eb6ff193_0_237"/>
          <p:cNvCxnSpPr/>
          <p:nvPr/>
        </p:nvCxnSpPr>
        <p:spPr>
          <a:xfrm flipH="1">
            <a:off x="810638" y="845550"/>
            <a:ext cx="440850" cy="3568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" name="Google Shape;301;g93eb6ff193_0_237"/>
          <p:cNvCxnSpPr/>
          <p:nvPr/>
        </p:nvCxnSpPr>
        <p:spPr>
          <a:xfrm>
            <a:off x="3452725" y="1228038"/>
            <a:ext cx="994800" cy="78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" name="Google Shape;302;g93eb6ff193_0_237"/>
          <p:cNvCxnSpPr/>
          <p:nvPr/>
        </p:nvCxnSpPr>
        <p:spPr>
          <a:xfrm>
            <a:off x="3414625" y="2104338"/>
            <a:ext cx="994800" cy="78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" name="Google Shape;303;g93eb6ff193_0_237"/>
          <p:cNvSpPr txBox="1"/>
          <p:nvPr/>
        </p:nvSpPr>
        <p:spPr>
          <a:xfrm>
            <a:off x="1245825" y="4146838"/>
            <a:ext cx="3345900" cy="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/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Aspekt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sociální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spravedlnosti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?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aktivní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občanství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? socio-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environmentální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dopad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?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Kritické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vědomí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? "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Dává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smysl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" </a:t>
            </a:r>
            <a:r>
              <a:rPr lang="en-GB" sz="1200" b="1" dirty="0" err="1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Sultanovi</a:t>
            </a:r>
            <a:r>
              <a:rPr lang="en-GB" sz="1200" b="1" dirty="0" smtClean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?</a:t>
            </a:r>
            <a:endParaRPr sz="12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1600" y="818285"/>
            <a:ext cx="1249409" cy="12494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69268" y="843558"/>
            <a:ext cx="1249409" cy="12494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6967" y="821927"/>
            <a:ext cx="1249409" cy="12494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6526" y="627534"/>
            <a:ext cx="495988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12"/>
              </a:lnSpc>
            </a:pPr>
            <a:r>
              <a:rPr lang="en-US" sz="5400" spc="169" dirty="0">
                <a:solidFill>
                  <a:srgbClr val="191919"/>
                </a:solidFill>
                <a:latin typeface="Montserrat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738" y="2067694"/>
            <a:ext cx="273630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b="1" spc="11" dirty="0" smtClean="0">
                <a:solidFill>
                  <a:srgbClr val="18D8C6"/>
                </a:solidFill>
                <a:latin typeface="Montserrat Classic Bold"/>
              </a:rPr>
              <a:t>Návrh nového rámce</a:t>
            </a:r>
          </a:p>
          <a:p>
            <a:pPr algn="ctr"/>
            <a:r>
              <a:rPr lang="cs-CZ" spc="11" dirty="0" smtClean="0">
                <a:solidFill>
                  <a:srgbClr val="000000"/>
                </a:solidFill>
                <a:latin typeface="Montserrat Classic Bold"/>
              </a:rPr>
              <a:t>dovedností řízení kariéry</a:t>
            </a:r>
            <a:endParaRPr lang="cs-CZ" spc="11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92036" y="657051"/>
            <a:ext cx="495988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12"/>
              </a:lnSpc>
            </a:pPr>
            <a:r>
              <a:rPr lang="en-US" sz="5400" spc="169" dirty="0">
                <a:solidFill>
                  <a:srgbClr val="191919"/>
                </a:solidFill>
                <a:latin typeface="Montserrat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3848" y="2092967"/>
            <a:ext cx="2736304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b="1" spc="11" dirty="0" smtClean="0">
                <a:solidFill>
                  <a:srgbClr val="02D3AE"/>
                </a:solidFill>
                <a:latin typeface="Montserrat Classic Bold"/>
              </a:rPr>
              <a:t>Národní a mezinárodní akce, workshopy, </a:t>
            </a:r>
            <a:r>
              <a:rPr lang="cs-CZ" b="1" spc="11" dirty="0" err="1" smtClean="0">
                <a:solidFill>
                  <a:srgbClr val="02D3AE"/>
                </a:solidFill>
                <a:latin typeface="Montserrat Classic Bold"/>
              </a:rPr>
              <a:t>fokusní</a:t>
            </a:r>
            <a:r>
              <a:rPr lang="cs-CZ" b="1" spc="11" dirty="0" smtClean="0">
                <a:solidFill>
                  <a:srgbClr val="02D3AE"/>
                </a:solidFill>
                <a:latin typeface="Montserrat Classic Bold"/>
              </a:rPr>
              <a:t> skupiny, </a:t>
            </a:r>
            <a:r>
              <a:rPr lang="cs-CZ" b="1" spc="11" dirty="0" err="1" smtClean="0">
                <a:solidFill>
                  <a:srgbClr val="02D3AE"/>
                </a:solidFill>
                <a:latin typeface="Montserrat Classic Bold"/>
              </a:rPr>
              <a:t>European</a:t>
            </a:r>
            <a:r>
              <a:rPr lang="cs-CZ" b="1" spc="11" dirty="0" smtClean="0">
                <a:solidFill>
                  <a:srgbClr val="02D3AE"/>
                </a:solidFill>
                <a:latin typeface="Montserrat Classic Bold"/>
              </a:rPr>
              <a:t> CAREERS </a:t>
            </a:r>
            <a:r>
              <a:rPr lang="cs-CZ" b="1" spc="11" dirty="0" err="1" smtClean="0">
                <a:solidFill>
                  <a:srgbClr val="02D3AE"/>
                </a:solidFill>
                <a:latin typeface="Montserrat Classic Bold"/>
              </a:rPr>
              <a:t>Week</a:t>
            </a:r>
            <a:endParaRPr lang="cs-CZ" spc="11" dirty="0" smtClean="0">
              <a:solidFill>
                <a:srgbClr val="02D3AE"/>
              </a:solidFill>
              <a:latin typeface="Montserrat Classic Bold"/>
            </a:endParaRPr>
          </a:p>
          <a:p>
            <a:pPr algn="ctr"/>
            <a:r>
              <a:rPr lang="cs-CZ" spc="11" dirty="0" smtClean="0">
                <a:solidFill>
                  <a:srgbClr val="191919"/>
                </a:solidFill>
                <a:latin typeface="Montserrat Classic Bold"/>
              </a:rPr>
              <a:t>k návrhu rámce</a:t>
            </a:r>
          </a:p>
          <a:p>
            <a:pPr algn="ctr"/>
            <a:r>
              <a:rPr lang="cs-CZ" spc="11" dirty="0" smtClean="0">
                <a:solidFill>
                  <a:srgbClr val="000000"/>
                </a:solidFill>
                <a:latin typeface="Montserrat Classic Bold"/>
              </a:rPr>
              <a:t>dovedností řízení kariéry</a:t>
            </a:r>
            <a:endParaRPr lang="cs-CZ" spc="11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33926" y="627534"/>
            <a:ext cx="495988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12"/>
              </a:lnSpc>
            </a:pPr>
            <a:r>
              <a:rPr lang="en-US" sz="5400" spc="169" dirty="0">
                <a:solidFill>
                  <a:srgbClr val="191919"/>
                </a:solidFill>
                <a:latin typeface="Montserrat Bold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36752" y="2077448"/>
            <a:ext cx="275344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b="1" spc="11" dirty="0" smtClean="0">
                <a:solidFill>
                  <a:srgbClr val="02D3AE"/>
                </a:solidFill>
                <a:latin typeface="Montserrat Classic Bold"/>
              </a:rPr>
              <a:t>Webová platforma</a:t>
            </a:r>
            <a:endParaRPr lang="cs-CZ" spc="11" dirty="0">
              <a:solidFill>
                <a:srgbClr val="191919"/>
              </a:solidFill>
              <a:latin typeface="Montserrat Classic Bold"/>
            </a:endParaRPr>
          </a:p>
          <a:p>
            <a:pPr algn="ctr"/>
            <a:r>
              <a:rPr lang="cs-CZ" spc="11" dirty="0">
                <a:solidFill>
                  <a:srgbClr val="000000"/>
                </a:solidFill>
                <a:latin typeface="Montserrat Classic Bold"/>
              </a:rPr>
              <a:t>dovedností řízení kariéry</a:t>
            </a:r>
          </a:p>
        </p:txBody>
      </p:sp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1715011" y="0"/>
            <a:ext cx="7420469" cy="745592"/>
          </a:xfrm>
        </p:spPr>
        <p:txBody>
          <a:bodyPr>
            <a:normAutofit/>
          </a:bodyPr>
          <a:lstStyle/>
          <a:p>
            <a:r>
              <a:rPr lang="cs-CZ" dirty="0" smtClean="0"/>
              <a:t>Hlavní výstupy a aktivity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82846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Google Shape;332;g93eb6ff193_0_304"/>
          <p:cNvSpPr txBox="1"/>
          <p:nvPr/>
        </p:nvSpPr>
        <p:spPr>
          <a:xfrm>
            <a:off x="1225314" y="488699"/>
            <a:ext cx="6998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9AAAD"/>
              </a:buClr>
              <a:buSzPts val="5000"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333;g93eb6ff193_0_30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52400" y="152400"/>
            <a:ext cx="1634798" cy="72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34;g93eb6ff193_0_304"/>
          <p:cNvSpPr/>
          <p:nvPr/>
        </p:nvSpPr>
        <p:spPr>
          <a:xfrm>
            <a:off x="819150" y="2076450"/>
            <a:ext cx="781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endParaRPr sz="14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335;g93eb6ff193_0_304"/>
          <p:cNvSpPr/>
          <p:nvPr/>
        </p:nvSpPr>
        <p:spPr>
          <a:xfrm>
            <a:off x="6444208" y="4515966"/>
            <a:ext cx="2670076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-US" sz="9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MANAGEMENT SKILLS FRAMEWORK FOR SCOTLAND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buClr>
                <a:schemeClr val="dk1"/>
              </a:buClr>
              <a:buSzPts val="2000"/>
            </a:pPr>
            <a:r>
              <a:rPr lang="en-US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Hooley, Sultana, Neary, Watts, Scottish Government and Education Scotland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338;g93eb6ff193_0_304"/>
          <p:cNvPicPr preferRelativeResize="0"/>
          <p:nvPr/>
        </p:nvPicPr>
        <p:blipFill rotWithShape="1">
          <a:blip r:embed="rId3" cstate="print">
            <a:alphaModFix/>
          </a:blip>
          <a:srcRect t="8333" b="8333"/>
          <a:stretch/>
        </p:blipFill>
        <p:spPr>
          <a:xfrm>
            <a:off x="7662788" y="688606"/>
            <a:ext cx="1453951" cy="7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39;g93eb6ff193_0_304"/>
          <p:cNvPicPr preferRelativeResize="0"/>
          <p:nvPr/>
        </p:nvPicPr>
        <p:blipFill rotWithShape="1">
          <a:blip r:embed="rId4" cstate="print">
            <a:alphaModFix/>
          </a:blip>
          <a:srcRect l="1663" t="10022" r="3288" b="9862"/>
          <a:stretch/>
        </p:blipFill>
        <p:spPr>
          <a:xfrm>
            <a:off x="1763688" y="0"/>
            <a:ext cx="5318457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340;g93eb6ff193_0_304"/>
          <p:cNvCxnSpPr/>
          <p:nvPr/>
        </p:nvCxnSpPr>
        <p:spPr>
          <a:xfrm flipH="1">
            <a:off x="6944738" y="1759950"/>
            <a:ext cx="440850" cy="3568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3" name="Google Shape;341;g93eb6ff193_0_304"/>
          <p:cNvCxnSpPr/>
          <p:nvPr/>
        </p:nvCxnSpPr>
        <p:spPr>
          <a:xfrm flipH="1">
            <a:off x="7020938" y="2483850"/>
            <a:ext cx="440850" cy="3568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4" name="Google Shape;342;g93eb6ff193_0_304"/>
          <p:cNvSpPr txBox="1"/>
          <p:nvPr/>
        </p:nvSpPr>
        <p:spPr>
          <a:xfrm>
            <a:off x="7533388" y="2336488"/>
            <a:ext cx="1268700" cy="35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info </a:t>
            </a:r>
            <a:r>
              <a:rPr lang="en-US" sz="1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qui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1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qui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 → &gt;Relationship Management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343;g93eb6ff193_0_304"/>
          <p:cNvCxnSpPr/>
          <p:nvPr/>
        </p:nvCxnSpPr>
        <p:spPr>
          <a:xfrm>
            <a:off x="1048950" y="1550075"/>
            <a:ext cx="569100" cy="2140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6" name="Google Shape;344;g93eb6ff193_0_304"/>
          <p:cNvCxnSpPr/>
          <p:nvPr/>
        </p:nvCxnSpPr>
        <p:spPr>
          <a:xfrm>
            <a:off x="1087050" y="2159675"/>
            <a:ext cx="569100" cy="2140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" name="Google Shape;345;g93eb6ff193_0_304"/>
          <p:cNvCxnSpPr/>
          <p:nvPr/>
        </p:nvCxnSpPr>
        <p:spPr>
          <a:xfrm>
            <a:off x="1087050" y="2921675"/>
            <a:ext cx="569100" cy="2140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8" name="Google Shape;346;g93eb6ff193_0_304"/>
          <p:cNvCxnSpPr/>
          <p:nvPr/>
        </p:nvCxnSpPr>
        <p:spPr>
          <a:xfrm>
            <a:off x="1048950" y="4140875"/>
            <a:ext cx="569100" cy="2140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987575"/>
            <a:ext cx="7499176" cy="4104455"/>
          </a:xfrm>
        </p:spPr>
        <p:txBody>
          <a:bodyPr>
            <a:noAutofit/>
          </a:bodyPr>
          <a:lstStyle/>
          <a:p>
            <a:pPr marL="176213" indent="-176213"/>
            <a:r>
              <a:rPr lang="en-GB" sz="1200" dirty="0" err="1" smtClean="0"/>
              <a:t>DigiComp</a:t>
            </a:r>
            <a:r>
              <a:rPr lang="en-GB" sz="1200" dirty="0" smtClean="0"/>
              <a:t> </a:t>
            </a:r>
            <a:r>
              <a:rPr lang="en-GB" sz="1200" dirty="0"/>
              <a:t>2.0, Digital Competence Framework 2.0. </a:t>
            </a:r>
            <a:r>
              <a:rPr lang="en-GB" sz="1200" u="sng" dirty="0">
                <a:hlinkClick r:id="rId3"/>
              </a:rPr>
              <a:t>https://joint-research-centre.ec.europa.eu/digcomp/digital-competence-framework-20_en</a:t>
            </a:r>
            <a:endParaRPr lang="cs-CZ" sz="1200" dirty="0"/>
          </a:p>
          <a:p>
            <a:pPr marL="176213" indent="-176213"/>
            <a:r>
              <a:rPr lang="en-GB" sz="1200" dirty="0"/>
              <a:t>DOLL, B. (2013). Enhancing resilience in classrooms. In Handbook of resilience in children (pp. 399-409). Springer, Boston, MA</a:t>
            </a:r>
            <a:endParaRPr lang="cs-CZ" sz="1200" dirty="0"/>
          </a:p>
          <a:p>
            <a:pPr marL="176213" indent="-176213"/>
            <a:r>
              <a:rPr lang="en-GB" sz="1200" dirty="0"/>
              <a:t>DÖRNER, D., &amp; FUNKE, J. (2017). Complex problem solving: what it is and what it is not. Frontiers in psychology, 8, 1153.</a:t>
            </a:r>
            <a:endParaRPr lang="cs-CZ" sz="1200" dirty="0"/>
          </a:p>
          <a:p>
            <a:pPr marL="176213" indent="-176213"/>
            <a:r>
              <a:rPr lang="en-GB" sz="1200" dirty="0"/>
              <a:t>KAHNEMAN, D., &amp; TVERSKY, A. (2013). Choices, values, and frames. In Handbook of the fundamentals of financial decision making: Part I (pp. 269-278).</a:t>
            </a:r>
            <a:endParaRPr lang="cs-CZ" sz="1200" dirty="0"/>
          </a:p>
          <a:p>
            <a:pPr marL="176213" indent="-176213"/>
            <a:r>
              <a:rPr lang="en-GB" sz="1200" dirty="0"/>
              <a:t>KRUMBOLTZ, J. D., &amp; LEVIN, A. S. (2010). Luck is no accident: Making the most of happenstance in your life and career. Impact Publishers.</a:t>
            </a:r>
            <a:endParaRPr lang="cs-CZ" sz="1200" dirty="0"/>
          </a:p>
          <a:p>
            <a:pPr marL="176213" indent="-176213"/>
            <a:r>
              <a:rPr lang="en-GB" sz="1200" dirty="0"/>
              <a:t>L.E.A.D.E.R. project, ERASMUS+, CMS Framework. http://www.leaderproject.eu/cms-framework.html</a:t>
            </a:r>
            <a:endParaRPr lang="cs-CZ" sz="1200" dirty="0"/>
          </a:p>
          <a:p>
            <a:pPr marL="176213" indent="-176213"/>
            <a:r>
              <a:rPr lang="en-GB" sz="1200" dirty="0"/>
              <a:t>NILES, S. G., AMUNDSON, N. E., &amp; NEAULT, R. (2011). Career Flow: A Hope-</a:t>
            </a:r>
            <a:r>
              <a:rPr lang="en-GB" sz="1200" dirty="0" err="1"/>
              <a:t>Centered</a:t>
            </a:r>
            <a:r>
              <a:rPr lang="en-GB" sz="1200" dirty="0"/>
              <a:t> Approach to Career Development, 1e</a:t>
            </a:r>
            <a:endParaRPr lang="cs-CZ" sz="1200" dirty="0"/>
          </a:p>
          <a:p>
            <a:pPr marL="176213" indent="-176213"/>
            <a:r>
              <a:rPr lang="en-GB" sz="1200" dirty="0"/>
              <a:t>PRYOR, R. G., &amp; BRIGHT, J. E. (2006). </a:t>
            </a:r>
            <a:r>
              <a:rPr lang="en-GB" sz="1200" dirty="0" err="1"/>
              <a:t>Counseling</a:t>
            </a:r>
            <a:r>
              <a:rPr lang="en-GB" sz="1200" dirty="0"/>
              <a:t> chaos: Techniques for practitioners. Journal of Employment </a:t>
            </a:r>
            <a:r>
              <a:rPr lang="en-GB" sz="1200" dirty="0" err="1"/>
              <a:t>counseling</a:t>
            </a:r>
            <a:r>
              <a:rPr lang="en-GB" sz="1200" dirty="0"/>
              <a:t>, 43(1), 9-17. </a:t>
            </a:r>
            <a:endParaRPr lang="cs-CZ" sz="1200" dirty="0"/>
          </a:p>
          <a:p>
            <a:pPr marL="176213" indent="-176213"/>
            <a:r>
              <a:rPr lang="en-GB" sz="1200" dirty="0"/>
              <a:t>PRYOR, R. G., &amp; BRIGHT, J. E. (2014). The Chaos Theory of Careers (CTC): Ten years on and only just begun. Australian Journal of Career Development, 23(1), 4-12.</a:t>
            </a:r>
            <a:endParaRPr lang="cs-CZ" sz="1200" dirty="0"/>
          </a:p>
          <a:p>
            <a:pPr marL="176213" indent="-176213"/>
            <a:r>
              <a:rPr lang="en-GB" sz="1200" dirty="0"/>
              <a:t>The European Entrepreneurship Competence Framework (</a:t>
            </a:r>
            <a:r>
              <a:rPr lang="en-GB" sz="1200" dirty="0" err="1"/>
              <a:t>EntreComp</a:t>
            </a:r>
            <a:r>
              <a:rPr lang="en-GB" sz="1200" dirty="0"/>
              <a:t>). </a:t>
            </a:r>
            <a:r>
              <a:rPr lang="en-GB" sz="1200" u="sng" dirty="0">
                <a:hlinkClick r:id="rId4"/>
              </a:rPr>
              <a:t>https://ec.europa.eu/social/main.jsp?catId=1317&amp;langId=en</a:t>
            </a:r>
            <a:r>
              <a:rPr lang="en-GB" sz="1200" dirty="0"/>
              <a:t> </a:t>
            </a:r>
            <a:endParaRPr lang="cs-CZ" sz="1200" dirty="0"/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0564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5677" y="0"/>
            <a:ext cx="7549803" cy="7455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Nový návrh Rámce dovedností řízení kariéry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5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8" y="1019712"/>
            <a:ext cx="1267171" cy="792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841533"/>
            <a:ext cx="1224000" cy="13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4 základní oblasti dovedností řízení kariéry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51237" y="904380"/>
            <a:ext cx="247694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3 úrovně „zralosti“ dovednosti</a:t>
            </a:r>
          </a:p>
          <a:p>
            <a:pPr marL="176213" indent="-176213">
              <a:buFontTx/>
              <a:buChar char="-"/>
            </a:pPr>
            <a:r>
              <a:rPr lang="cs-CZ" sz="1400" b="1" dirty="0" smtClean="0"/>
              <a:t>uvědomuji si</a:t>
            </a:r>
          </a:p>
          <a:p>
            <a:pPr marL="176213" indent="-176213">
              <a:buFontTx/>
              <a:buChar char="-"/>
            </a:pPr>
            <a:r>
              <a:rPr lang="cs-CZ" sz="1400" b="1" dirty="0" smtClean="0"/>
              <a:t>umím</a:t>
            </a:r>
          </a:p>
          <a:p>
            <a:pPr marL="176213" indent="-176213">
              <a:buFontTx/>
              <a:buChar char="-"/>
            </a:pPr>
            <a:r>
              <a:rPr lang="cs-CZ" sz="1400" b="1" dirty="0" smtClean="0"/>
              <a:t>zdokonaluji, rozvíjím (se)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69" y="2069877"/>
            <a:ext cx="1268113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68" y="3147902"/>
            <a:ext cx="126811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68" y="4228022"/>
            <a:ext cx="126811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93641" y="765881"/>
            <a:ext cx="1742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1) Objevování sebe sama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32794" y="3662991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6) Plánování mé kariéry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33991" y="2427734"/>
            <a:ext cx="221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cs-CZ" sz="1200" dirty="0" smtClean="0"/>
              <a:t>5) Monitorování a reflexe mých zkušeností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493641" y="1811712"/>
            <a:ext cx="2070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2) Objevování nových obzorů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93641" y="2870903"/>
            <a:ext cx="137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3) Budování vztahů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93641" y="3951023"/>
            <a:ext cx="1925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4) Posilování silných stránek</a:t>
            </a:r>
            <a:endParaRPr lang="cs-CZ" sz="12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38" y="2414467"/>
            <a:ext cx="2822970" cy="253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72" y="2859870"/>
            <a:ext cx="126811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72" y="3939902"/>
            <a:ext cx="126811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998607" y="992659"/>
            <a:ext cx="1224000" cy="13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2 průřezové  oblasti dovedností řízení kariéry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273349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Rámec dovedností řízení kariéry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33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1059583"/>
          <a:ext cx="9144000" cy="3942637"/>
        </p:xfrm>
        <a:graphic>
          <a:graphicData uri="http://schemas.openxmlformats.org/drawingml/2006/table">
            <a:tbl>
              <a:tblPr/>
              <a:tblGrid>
                <a:gridCol w="2969393"/>
                <a:gridCol w="3826043"/>
                <a:gridCol w="2348564"/>
              </a:tblGrid>
              <a:tr h="936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1) Sebepoznání - objevování sebe sama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Uvědomění si sama sebe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latin typeface="Calibri"/>
                          <a:ea typeface="Calibri"/>
                          <a:cs typeface="Times New Roman"/>
                        </a:rPr>
                        <a:t>Seberegulace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Růstové myšlení – rozvoj sebe sama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2) Objevování nových obzorů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Porozumění aktuální složitosti společenských dějů a komplexitě světa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Porozumění kariéře a světu práce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Etické a udržitelné myšlení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3) Budování vztahů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Empatie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Komunikace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Spolupráce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4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4) Posilování silných stránek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Digitální gramotnost a myšlení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Kritické myšlení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Kariérová flexibilita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Přístup k riziku, Vytrvalost Odolnost, Rozhodnost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5) Monitorování a reflexe vlastních zkušeností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Monitorování úspěchů celoživotního učení se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Důvěra v sebe sama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Kreativní myšlení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Slaďování životních, rodinných, vzdělávacích a pracovních rolí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6) Plánování kariéry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Kariérové rozhodování se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Kariérové plánování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Kariérová adaptabilita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7830" name="Obrázek 17" descr="Icon Areas _CAREERS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31590"/>
            <a:ext cx="1152525" cy="723900"/>
          </a:xfrm>
          <a:prstGeom prst="rect">
            <a:avLst/>
          </a:prstGeom>
          <a:noFill/>
        </p:spPr>
      </p:pic>
      <p:pic>
        <p:nvPicPr>
          <p:cNvPr id="77829" name="Obrázek 6" descr="Icon Areas _CAREERS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31590"/>
            <a:ext cx="1152525" cy="723900"/>
          </a:xfrm>
          <a:prstGeom prst="rect">
            <a:avLst/>
          </a:prstGeom>
          <a:noFill/>
        </p:spPr>
      </p:pic>
      <p:pic>
        <p:nvPicPr>
          <p:cNvPr id="77828" name="Obrázek 7" descr="Icon Areas _CAREERS 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203598"/>
            <a:ext cx="1152525" cy="723900"/>
          </a:xfrm>
          <a:prstGeom prst="rect">
            <a:avLst/>
          </a:prstGeom>
          <a:noFill/>
        </p:spPr>
      </p:pic>
      <p:pic>
        <p:nvPicPr>
          <p:cNvPr id="77827" name="Obrázek 9" descr="Icon Areas _CAREERS 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931790"/>
            <a:ext cx="1152525" cy="723900"/>
          </a:xfrm>
          <a:prstGeom prst="rect">
            <a:avLst/>
          </a:prstGeom>
          <a:noFill/>
        </p:spPr>
      </p:pic>
      <p:pic>
        <p:nvPicPr>
          <p:cNvPr id="77826" name="Obrázek 8" descr="Icon Areas _CAREERS 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999978"/>
            <a:ext cx="1152525" cy="723900"/>
          </a:xfrm>
          <a:prstGeom prst="rect">
            <a:avLst/>
          </a:prstGeom>
          <a:noFill/>
        </p:spPr>
      </p:pic>
      <p:pic>
        <p:nvPicPr>
          <p:cNvPr id="77825" name="Obrázek 18" descr="Icon Areas _CAREERS 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003798"/>
            <a:ext cx="1152525" cy="72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Kariérové portfolio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si představujete pod tímto pojmem?</a:t>
            </a:r>
          </a:p>
          <a:p>
            <a:r>
              <a:rPr lang="cs-CZ" dirty="0" smtClean="0"/>
              <a:t>Jaký je jeho účel?</a:t>
            </a:r>
          </a:p>
          <a:p>
            <a:r>
              <a:rPr lang="cs-CZ" dirty="0" smtClean="0"/>
              <a:t>K čemu původně sloužilo?</a:t>
            </a:r>
          </a:p>
          <a:p>
            <a:r>
              <a:rPr lang="cs-CZ" dirty="0" smtClean="0"/>
              <a:t>Máte někdo své vlastní kariérové portfolio?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5" name="Picture 2" descr="http://www.leconciergemarketing.com/wp-content/uploads/Portfol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66" y="3565534"/>
            <a:ext cx="2089228" cy="1577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166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Kariérové portfolio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cs-CZ" b="1" dirty="0" smtClean="0"/>
              <a:t>PORTO</a:t>
            </a:r>
            <a:r>
              <a:rPr lang="cs-CZ" dirty="0" smtClean="0"/>
              <a:t> – nosit, nést + </a:t>
            </a:r>
            <a:r>
              <a:rPr lang="cs-CZ" b="1" dirty="0" smtClean="0"/>
              <a:t>FOLIO</a:t>
            </a:r>
            <a:r>
              <a:rPr lang="cs-CZ" dirty="0" smtClean="0"/>
              <a:t> – složka, arch, kniha</a:t>
            </a:r>
          </a:p>
          <a:p>
            <a:pPr algn="ctr">
              <a:buNone/>
            </a:pPr>
            <a:r>
              <a:rPr lang="cs-CZ" dirty="0" smtClean="0">
                <a:sym typeface="Wingdings" pitchFamily="2" charset="2"/>
              </a:rPr>
              <a:t></a:t>
            </a:r>
            <a:r>
              <a:rPr lang="cs-CZ" b="1" dirty="0" smtClean="0"/>
              <a:t>složka, která se dá přenášet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Může mí formu: </a:t>
            </a:r>
          </a:p>
          <a:p>
            <a:pPr lvl="2" algn="just"/>
            <a:r>
              <a:rPr lang="cs-CZ" dirty="0" smtClean="0"/>
              <a:t>papírovou, </a:t>
            </a:r>
          </a:p>
          <a:p>
            <a:pPr lvl="2" algn="just"/>
            <a:r>
              <a:rPr lang="cs-CZ" dirty="0" smtClean="0"/>
              <a:t>elektronickou </a:t>
            </a:r>
          </a:p>
          <a:p>
            <a:pPr lvl="2" algn="just"/>
            <a:r>
              <a:rPr lang="cs-CZ" dirty="0" smtClean="0"/>
              <a:t>online na webu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000" dirty="0" smtClean="0"/>
              <a:t>Je „</a:t>
            </a:r>
            <a:r>
              <a:rPr lang="cs-CZ" sz="3000" b="1" dirty="0" smtClean="0"/>
              <a:t>živým</a:t>
            </a:r>
            <a:r>
              <a:rPr lang="cs-CZ" sz="3000" dirty="0" smtClean="0"/>
              <a:t>“ dokumentem, který, je-li dobře sestaven a aktualizován, dodává jeho držiteli </a:t>
            </a:r>
            <a:r>
              <a:rPr lang="cs-CZ" sz="3000" b="1" dirty="0" smtClean="0"/>
              <a:t>sebevědomí</a:t>
            </a:r>
            <a:r>
              <a:rPr lang="cs-CZ" sz="3000" dirty="0" smtClean="0"/>
              <a:t>, protože má v ruce archiv důkazů o jeho kompetencích, o pracovních úspěších a přednostech.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6" name="Obrázek 5" descr="Výsledek obrázku pro file ri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1869672"/>
            <a:ext cx="2771539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427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Kariérové portfolio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Nástroj pro sebehodnocení </a:t>
            </a:r>
            <a:r>
              <a:rPr lang="cs-CZ" dirty="0" smtClean="0"/>
              <a:t>vyžadující sebereflexi a analýzu. Sestavování klienta vede k úvahám o svých kompetencích, o talentu, o tom, co v životě dosáhl atd. </a:t>
            </a:r>
          </a:p>
          <a:p>
            <a:r>
              <a:rPr lang="cs-CZ" b="1" dirty="0" smtClean="0"/>
              <a:t>Demonstrace </a:t>
            </a:r>
            <a:r>
              <a:rPr lang="cs-CZ" dirty="0" smtClean="0"/>
              <a:t>znalostí, dovedností a schopností uplatnitelných na trhu práce (kompetencí – kompetentně vykonávaných pracovních činností) a jejich </a:t>
            </a:r>
            <a:r>
              <a:rPr lang="cs-CZ" b="1" dirty="0" smtClean="0"/>
              <a:t>dokumentace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Není jen souhrnem kompetencí, ale také </a:t>
            </a:r>
            <a:r>
              <a:rPr lang="cs-CZ" b="1" dirty="0" smtClean="0"/>
              <a:t>způsobu</a:t>
            </a:r>
            <a:r>
              <a:rPr lang="cs-CZ" dirty="0" smtClean="0"/>
              <a:t>, jakým byly získány - během vzdělávání, v zaměstnání, při práci </a:t>
            </a:r>
            <a:r>
              <a:rPr lang="cs-CZ" dirty="0"/>
              <a:t>v domácnosti</a:t>
            </a:r>
            <a:r>
              <a:rPr lang="cs-CZ" dirty="0" smtClean="0"/>
              <a:t>, při volnočasových, dobrovolnických a dalších aktivitách.</a:t>
            </a:r>
          </a:p>
          <a:p>
            <a:r>
              <a:rPr lang="cs-CZ" dirty="0" smtClean="0"/>
              <a:t>Jeho sestavování je aktivním </a:t>
            </a:r>
            <a:r>
              <a:rPr lang="cs-CZ" b="1" dirty="0" smtClean="0"/>
              <a:t>pedagogickým procesem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1002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Kariérové portfolio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Původně „</a:t>
            </a:r>
            <a:r>
              <a:rPr lang="cs-CZ" dirty="0" err="1" smtClean="0"/>
              <a:t>competency</a:t>
            </a:r>
            <a:r>
              <a:rPr lang="cs-CZ" dirty="0" smtClean="0"/>
              <a:t> portfolio“</a:t>
            </a:r>
          </a:p>
          <a:p>
            <a:pPr marL="714375" lvl="1" indent="0">
              <a:buNone/>
            </a:pPr>
            <a:r>
              <a:rPr lang="cs-CZ" dirty="0" smtClean="0"/>
              <a:t>Přehled zaměstnavatelů a soubor dokladů o vzdělání, pracovních smluv, dosažených výsledků v zaměstnání ...</a:t>
            </a:r>
          </a:p>
          <a:p>
            <a:pPr marL="363538" indent="-361950"/>
            <a:r>
              <a:rPr lang="cs-CZ" dirty="0" smtClean="0"/>
              <a:t>V bilanci kompetencí obohaceno o pojmenování kompetencí a cesty, jak byly osvojeny </a:t>
            </a:r>
            <a:r>
              <a:rPr lang="cs-CZ" dirty="0" smtClean="0">
                <a:sym typeface="Wingdings" pitchFamily="2" charset="2"/>
              </a:rPr>
              <a:t> prvořadou je kognitivní aktivita spojená s analýzou a sebehodnocením vlastních zkušeností  interaktivní pedagogický proces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9573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kariérového portfolia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Přehled zaměstnavatelů, brigád, stáží, dobrovolnické práce atd.</a:t>
            </a:r>
          </a:p>
          <a:p>
            <a:r>
              <a:rPr lang="cs-CZ" dirty="0" smtClean="0"/>
              <a:t>Přehled dosaženého vzdělání</a:t>
            </a:r>
          </a:p>
          <a:p>
            <a:r>
              <a:rPr lang="cs-CZ" dirty="0" smtClean="0"/>
              <a:t>Přehled kompetentně vykonávaných pracovních činností u zaměstnavatelů, na brigádách, v průběhu stáží, dobrovolnické práce atd. + ve volnočasových aktivitách a při domácích </a:t>
            </a:r>
            <a:r>
              <a:rPr lang="cs-CZ" dirty="0" err="1" smtClean="0"/>
              <a:t>pracech</a:t>
            </a:r>
            <a:endParaRPr lang="cs-CZ" dirty="0" smtClean="0"/>
          </a:p>
          <a:p>
            <a:r>
              <a:rPr lang="cs-CZ" dirty="0" smtClean="0"/>
              <a:t>Přehled kompetentně vykonávaných pracovních činností získaných během vzdělávání</a:t>
            </a:r>
          </a:p>
          <a:p>
            <a:r>
              <a:rPr lang="cs-CZ" dirty="0" smtClean="0"/>
              <a:t>Příloha: Složka s dokumenty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8943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kariérovým portfoliem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Sběr dokumentů, třídění v časovém sledu</a:t>
            </a:r>
          </a:p>
          <a:p>
            <a:r>
              <a:rPr lang="cs-CZ" dirty="0" smtClean="0"/>
              <a:t>Vytvoření přehledu dosavadní kariérové dráhy</a:t>
            </a:r>
          </a:p>
          <a:p>
            <a:r>
              <a:rPr lang="cs-CZ" dirty="0" smtClean="0"/>
              <a:t>Vypracování přehledu kompetentně vykonávaných pracovních činností v každé etapě kariérové dráhy (zaměstnavatel, brigáda, stáž, dobrovolnická práce) i v jejím souběhu ve volnočasových aktivitách a při práci v domácnosti.</a:t>
            </a:r>
          </a:p>
          <a:p>
            <a:r>
              <a:rPr lang="cs-CZ" dirty="0" smtClean="0"/>
              <a:t>Třídění kompetentně vykonávaných pracovních činností do skupin a jejich syntéza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2292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hlinkClick r:id="rId3"/>
              </a:rPr>
              <a:t>https://www.careersproject.eu/index.php#project</a:t>
            </a:r>
            <a:r>
              <a:rPr lang="cs-CZ" sz="2400" dirty="0" smtClean="0"/>
              <a:t> </a:t>
            </a:r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5236"/>
          <a:stretch/>
        </p:blipFill>
        <p:spPr bwMode="auto">
          <a:xfrm>
            <a:off x="1475656" y="961547"/>
            <a:ext cx="6480720" cy="3962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563" indent="0"/>
            <a:r>
              <a:rPr lang="cs-CZ" dirty="0" smtClean="0"/>
              <a:t>Kariérové portfolio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 smtClean="0"/>
              <a:t>Dlouhodobý poradenský proces</a:t>
            </a:r>
            <a:endParaRPr lang="cs-CZ" dirty="0" smtClean="0"/>
          </a:p>
          <a:p>
            <a:pPr lvl="0"/>
            <a:r>
              <a:rPr lang="cs-CZ" b="1" dirty="0" smtClean="0"/>
              <a:t>Vychází z historie kariérové dráhy</a:t>
            </a:r>
          </a:p>
          <a:p>
            <a:pPr lvl="0"/>
            <a:r>
              <a:rPr lang="cs-CZ" b="1" dirty="0" smtClean="0"/>
              <a:t>Může vyústit v uznání získaných zkušeností</a:t>
            </a:r>
          </a:p>
          <a:p>
            <a:pPr lvl="0"/>
            <a:r>
              <a:rPr lang="cs-CZ" b="1" dirty="0" smtClean="0"/>
              <a:t>Posiluje dovednosti řízení vlastní kariérové dráhy</a:t>
            </a:r>
          </a:p>
          <a:p>
            <a:pPr lvl="0"/>
            <a:r>
              <a:rPr lang="cs-CZ" b="1" dirty="0" smtClean="0"/>
              <a:t>Vyžaduje aktivní zapojení klienta</a:t>
            </a:r>
          </a:p>
          <a:p>
            <a:pPr lvl="0"/>
            <a:r>
              <a:rPr lang="cs-CZ" b="1" dirty="0" smtClean="0"/>
              <a:t>Komunikační a marketingový nástroj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19960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Jak na to?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39952" y="0"/>
            <a:ext cx="4546848" cy="5143500"/>
          </a:xfrm>
        </p:spPr>
        <p:txBody>
          <a:bodyPr>
            <a:normAutofit fontScale="70000" lnSpcReduction="20000"/>
          </a:bodyPr>
          <a:lstStyle/>
          <a:p>
            <a:pPr marL="274638" indent="-274638"/>
            <a:r>
              <a:rPr lang="cs-CZ" sz="3400" dirty="0" smtClean="0"/>
              <a:t>Chronologický přehled vzdělání a praxe a vykonávaných pracovních činností</a:t>
            </a:r>
          </a:p>
          <a:p>
            <a:pPr marL="274638" indent="-274638"/>
            <a:r>
              <a:rPr lang="cs-CZ" sz="3400" dirty="0" smtClean="0"/>
              <a:t>Shromáždění dokumentů a jejich utřídění</a:t>
            </a:r>
          </a:p>
          <a:p>
            <a:pPr marL="274638" indent="-274638"/>
            <a:r>
              <a:rPr lang="cs-CZ" sz="3400" dirty="0" smtClean="0"/>
              <a:t>Identifikace kompetentně vykonávaných pracovních činností (odborné obecné a oborově specifické kompetence)</a:t>
            </a:r>
          </a:p>
          <a:p>
            <a:pPr marL="274638" indent="-274638"/>
            <a:r>
              <a:rPr lang="cs-CZ" sz="3400" dirty="0" smtClean="0"/>
              <a:t>Identifikace osobních silných stránek (obecné kompetence)</a:t>
            </a:r>
          </a:p>
          <a:p>
            <a:pPr marL="274638" indent="-274638"/>
            <a:r>
              <a:rPr lang="cs-CZ" sz="3400" dirty="0" smtClean="0"/>
              <a:t>Prezentace kompetencí pro každého zaměstnavatele „</a:t>
            </a:r>
            <a:r>
              <a:rPr lang="cs-CZ" dirty="0" smtClean="0"/>
              <a:t>na míru“</a:t>
            </a:r>
          </a:p>
          <a:p>
            <a:pPr marL="0" indent="0">
              <a:buNone/>
            </a:pPr>
            <a:endParaRPr lang="cs-CZ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-864096" y="843558"/>
          <a:ext cx="6084168" cy="375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2521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Křivka života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42</a:t>
            </a:fld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1765789"/>
              </p:ext>
            </p:extLst>
          </p:nvPr>
        </p:nvGraphicFramePr>
        <p:xfrm>
          <a:off x="467544" y="1000284"/>
          <a:ext cx="8225186" cy="3839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38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26720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</a:tblGrid>
              <a:tr h="3791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</a:t>
                      </a:r>
                      <a:endParaRPr lang="en-GB" sz="1400" dirty="0"/>
                    </a:p>
                  </a:txBody>
                  <a:tcPr marT="3429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</a:t>
                      </a:r>
                      <a:endParaRPr lang="en-GB" sz="1400" dirty="0"/>
                    </a:p>
                  </a:txBody>
                  <a:tcPr marT="3429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</a:t>
                      </a:r>
                      <a:endParaRPr lang="en-GB" sz="1400" dirty="0"/>
                    </a:p>
                  </a:txBody>
                  <a:tcPr marT="3429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</a:t>
                      </a:r>
                      <a:endParaRPr lang="en-GB" sz="1400" dirty="0"/>
                    </a:p>
                  </a:txBody>
                  <a:tcPr marT="3429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</a:t>
                      </a:r>
                      <a:endParaRPr lang="en-GB" sz="1400" dirty="0"/>
                    </a:p>
                  </a:txBody>
                  <a:tcPr marT="3429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933"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vert="vert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1980</a:t>
                      </a:r>
                    </a:p>
                  </a:txBody>
                  <a:tcPr marT="34290" marB="34290" vert="vert" anchor="ctr">
                    <a:lnL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1982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 Vstup na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vš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1984</a:t>
                      </a: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1986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Ukončení školy, první zaměstnání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1988</a:t>
                      </a: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Změna zaměstnání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1992</a:t>
                      </a: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Změna zaměstnání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1996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Zapojení se do projektů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Absolvování odborného školení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Průběžné další vzdělávání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2002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Změna pracovní pozice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Vstup do PhD studijního programu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Úspěšné ukončení PhD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Nová vyšší pracovní pozice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 smtClean="0">
                          <a:latin typeface="+mn-lt"/>
                        </a:rPr>
                        <a:t>2015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marT="34290" marB="34290" vert="vert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Volný tvar 12"/>
          <p:cNvSpPr/>
          <p:nvPr/>
        </p:nvSpPr>
        <p:spPr>
          <a:xfrm>
            <a:off x="899592" y="1158175"/>
            <a:ext cx="7620000" cy="1359569"/>
          </a:xfrm>
          <a:custGeom>
            <a:avLst/>
            <a:gdLst>
              <a:gd name="connsiteX0" fmla="*/ 0 w 7620000"/>
              <a:gd name="connsiteY0" fmla="*/ 1764632 h 1812758"/>
              <a:gd name="connsiteX1" fmla="*/ 368968 w 7620000"/>
              <a:gd name="connsiteY1" fmla="*/ 1315453 h 1812758"/>
              <a:gd name="connsiteX2" fmla="*/ 753979 w 7620000"/>
              <a:gd name="connsiteY2" fmla="*/ 818147 h 1812758"/>
              <a:gd name="connsiteX3" fmla="*/ 1620253 w 7620000"/>
              <a:gd name="connsiteY3" fmla="*/ 818147 h 1812758"/>
              <a:gd name="connsiteX4" fmla="*/ 1796716 w 7620000"/>
              <a:gd name="connsiteY4" fmla="*/ 1796716 h 1812758"/>
              <a:gd name="connsiteX5" fmla="*/ 2005263 w 7620000"/>
              <a:gd name="connsiteY5" fmla="*/ 1812758 h 1812758"/>
              <a:gd name="connsiteX6" fmla="*/ 2438400 w 7620000"/>
              <a:gd name="connsiteY6" fmla="*/ 1572126 h 1812758"/>
              <a:gd name="connsiteX7" fmla="*/ 2839453 w 7620000"/>
              <a:gd name="connsiteY7" fmla="*/ 1572126 h 1812758"/>
              <a:gd name="connsiteX8" fmla="*/ 3224463 w 7620000"/>
              <a:gd name="connsiteY8" fmla="*/ 1315453 h 1812758"/>
              <a:gd name="connsiteX9" fmla="*/ 3657600 w 7620000"/>
              <a:gd name="connsiteY9" fmla="*/ 1315453 h 1812758"/>
              <a:gd name="connsiteX10" fmla="*/ 4074695 w 7620000"/>
              <a:gd name="connsiteY10" fmla="*/ 1010653 h 1812758"/>
              <a:gd name="connsiteX11" fmla="*/ 4507832 w 7620000"/>
              <a:gd name="connsiteY11" fmla="*/ 272716 h 1812758"/>
              <a:gd name="connsiteX12" fmla="*/ 4892842 w 7620000"/>
              <a:gd name="connsiteY12" fmla="*/ 818147 h 1812758"/>
              <a:gd name="connsiteX13" fmla="*/ 5309937 w 7620000"/>
              <a:gd name="connsiteY13" fmla="*/ 0 h 1812758"/>
              <a:gd name="connsiteX14" fmla="*/ 5727032 w 7620000"/>
              <a:gd name="connsiteY14" fmla="*/ 0 h 1812758"/>
              <a:gd name="connsiteX15" fmla="*/ 6160168 w 7620000"/>
              <a:gd name="connsiteY15" fmla="*/ 0 h 1812758"/>
              <a:gd name="connsiteX16" fmla="*/ 6577263 w 7620000"/>
              <a:gd name="connsiteY16" fmla="*/ 256674 h 1812758"/>
              <a:gd name="connsiteX17" fmla="*/ 7620000 w 7620000"/>
              <a:gd name="connsiteY17" fmla="*/ 304800 h 1812758"/>
              <a:gd name="connsiteX18" fmla="*/ 7620000 w 7620000"/>
              <a:gd name="connsiteY18" fmla="*/ 304800 h 181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0" h="1812758">
                <a:moveTo>
                  <a:pt x="0" y="1764632"/>
                </a:moveTo>
                <a:lnTo>
                  <a:pt x="368968" y="1315453"/>
                </a:lnTo>
                <a:lnTo>
                  <a:pt x="753979" y="818147"/>
                </a:lnTo>
                <a:lnTo>
                  <a:pt x="1620253" y="818147"/>
                </a:lnTo>
                <a:lnTo>
                  <a:pt x="1796716" y="1796716"/>
                </a:lnTo>
                <a:lnTo>
                  <a:pt x="2005263" y="1812758"/>
                </a:lnTo>
                <a:lnTo>
                  <a:pt x="2438400" y="1572126"/>
                </a:lnTo>
                <a:lnTo>
                  <a:pt x="2839453" y="1572126"/>
                </a:lnTo>
                <a:lnTo>
                  <a:pt x="3224463" y="1315453"/>
                </a:lnTo>
                <a:lnTo>
                  <a:pt x="3657600" y="1315453"/>
                </a:lnTo>
                <a:lnTo>
                  <a:pt x="4074695" y="1010653"/>
                </a:lnTo>
                <a:lnTo>
                  <a:pt x="4507832" y="272716"/>
                </a:lnTo>
                <a:lnTo>
                  <a:pt x="4892842" y="818147"/>
                </a:lnTo>
                <a:lnTo>
                  <a:pt x="5309937" y="0"/>
                </a:lnTo>
                <a:lnTo>
                  <a:pt x="5727032" y="0"/>
                </a:lnTo>
                <a:lnTo>
                  <a:pt x="6160168" y="0"/>
                </a:lnTo>
                <a:lnTo>
                  <a:pt x="6577263" y="256674"/>
                </a:lnTo>
                <a:lnTo>
                  <a:pt x="7620000" y="304800"/>
                </a:lnTo>
                <a:lnTo>
                  <a:pt x="7620000" y="3048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121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Kariérové portfolio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8417740"/>
              </p:ext>
            </p:extLst>
          </p:nvPr>
        </p:nvGraphicFramePr>
        <p:xfrm>
          <a:off x="1187450" y="1200150"/>
          <a:ext cx="7498192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48"/>
                <a:gridCol w="1874548"/>
                <a:gridCol w="1874548"/>
                <a:gridCol w="1874548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Zkušenosti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79158" marR="7915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Získané znalosti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79158" marR="7915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Získané dovednosti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79158" marR="7915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Rozvíjené osobní kvality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79158" marR="79158" marT="34290" marB="34290" anchor="ctr"/>
                </a:tc>
              </a:tr>
              <a:tr h="22631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2001-2004 obchodník</a:t>
                      </a:r>
                      <a:endParaRPr lang="en-GB" sz="1800" dirty="0"/>
                    </a:p>
                  </a:txBody>
                  <a:tcPr marL="79158" marR="79158" marT="34290" marB="3429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Znalosti hlavních regionálních hráčů v průmyslové</a:t>
                      </a:r>
                      <a:r>
                        <a:rPr lang="cs-CZ" sz="1800" baseline="0" dirty="0" smtClean="0"/>
                        <a:t> klimatizaci</a:t>
                      </a:r>
                      <a:endParaRPr lang="en-GB" sz="1800" dirty="0"/>
                    </a:p>
                  </a:txBody>
                  <a:tcPr marL="79158" marR="79158" marT="34290" marB="3429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Průzkum a získávání nových klientů</a:t>
                      </a:r>
                    </a:p>
                    <a:p>
                      <a:r>
                        <a:rPr lang="cs-CZ" sz="1800" dirty="0" smtClean="0"/>
                        <a:t>Udržování klientského portfolia</a:t>
                      </a:r>
                    </a:p>
                    <a:p>
                      <a:r>
                        <a:rPr lang="cs-CZ" sz="1800" dirty="0" smtClean="0"/>
                        <a:t>Rozvoj nových trhů</a:t>
                      </a:r>
                      <a:endParaRPr lang="en-GB" sz="1800" dirty="0"/>
                    </a:p>
                  </a:txBody>
                  <a:tcPr marL="79158" marR="79158" marT="34290" marB="3429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Vytrvalost</a:t>
                      </a:r>
                    </a:p>
                    <a:p>
                      <a:r>
                        <a:rPr lang="cs-CZ" sz="1800" dirty="0" smtClean="0"/>
                        <a:t>Důvěryhodnost</a:t>
                      </a:r>
                    </a:p>
                    <a:p>
                      <a:r>
                        <a:rPr lang="cs-CZ" sz="1800" dirty="0" smtClean="0"/>
                        <a:t>Agresivita</a:t>
                      </a:r>
                      <a:endParaRPr lang="en-GB" sz="1800" dirty="0"/>
                    </a:p>
                  </a:txBody>
                  <a:tcPr marL="79158" marR="79158" marT="34290" marB="3429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16460" y="3785730"/>
            <a:ext cx="86760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cs-CZ" sz="2400" dirty="0" smtClean="0"/>
              <a:t>Znalosti a dovednosti získané ve vzdělávání</a:t>
            </a:r>
          </a:p>
          <a:p>
            <a:pPr marL="342900" indent="-342900">
              <a:buAutoNum type="arabicParenR"/>
            </a:pPr>
            <a:r>
              <a:rPr lang="cs-CZ" sz="2400" dirty="0" smtClean="0"/>
              <a:t>Znalosti a dovednosti získané v zaměstnání</a:t>
            </a:r>
          </a:p>
          <a:p>
            <a:pPr marL="342900" indent="-342900">
              <a:buAutoNum type="arabicParenR"/>
            </a:pPr>
            <a:r>
              <a:rPr lang="cs-CZ" sz="2400" dirty="0" smtClean="0"/>
              <a:t>Znalosti a dovednosti získané během extra-profesní zkušenosti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4617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pohledu zaměstnavatelů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Zaměstnavatele zajímá</a:t>
            </a:r>
          </a:p>
          <a:p>
            <a:pPr lvl="1"/>
            <a:r>
              <a:rPr lang="cs-CZ" sz="2400" dirty="0" smtClean="0"/>
              <a:t>Zda a jakým směrem se rozvíjely kompetence našeho klienta</a:t>
            </a:r>
          </a:p>
          <a:p>
            <a:pPr lvl="1"/>
            <a:r>
              <a:rPr lang="cs-CZ" sz="2400" dirty="0" smtClean="0"/>
              <a:t>Dokumenty dokládající současné kompetence našeho klienta</a:t>
            </a:r>
          </a:p>
          <a:p>
            <a:pPr lvl="1"/>
            <a:r>
              <a:rPr lang="cs-CZ" sz="2400" dirty="0" smtClean="0"/>
              <a:t>Ukázky práce ...</a:t>
            </a:r>
          </a:p>
          <a:p>
            <a:pPr>
              <a:buNone/>
            </a:pPr>
            <a:r>
              <a:rPr lang="cs-CZ" dirty="0" smtClean="0"/>
              <a:t>Výhody kariérového portfolia</a:t>
            </a:r>
          </a:p>
          <a:p>
            <a:pPr lvl="1"/>
            <a:r>
              <a:rPr lang="cs-CZ" sz="2400" dirty="0" smtClean="0"/>
              <a:t>Jasně ukazuje individualitu, osobnost a kompetence</a:t>
            </a:r>
          </a:p>
          <a:p>
            <a:pPr lvl="1"/>
            <a:r>
              <a:rPr lang="cs-CZ" sz="2400" dirty="0" smtClean="0"/>
              <a:t>Klient z něj může čerpat své silné stránky pro </a:t>
            </a:r>
            <a:r>
              <a:rPr lang="cs-CZ" sz="2400" dirty="0" err="1" smtClean="0"/>
              <a:t>sebeprezentaci</a:t>
            </a:r>
            <a:r>
              <a:rPr lang="cs-CZ" sz="2400" dirty="0" smtClean="0"/>
              <a:t> zaměstnavatelům – každému jinak</a:t>
            </a:r>
          </a:p>
          <a:p>
            <a:pPr lvl="1"/>
            <a:endParaRPr lang="cs-CZ" sz="2400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881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pro klienty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Maximalizujte svůj úspěch při hledání zaměstnání vypracováním kariérového portfolia.</a:t>
            </a:r>
          </a:p>
          <a:p>
            <a:r>
              <a:rPr lang="cs-CZ" dirty="0" smtClean="0"/>
              <a:t>Udělejte si ze sestavení kariérového portfolia systém.</a:t>
            </a:r>
          </a:p>
          <a:p>
            <a:r>
              <a:rPr lang="cs-CZ" dirty="0" smtClean="0"/>
              <a:t>Naplánujte si termíny jeho sestavování i jeho aktualizace.</a:t>
            </a:r>
          </a:p>
          <a:p>
            <a:r>
              <a:rPr lang="cs-CZ" dirty="0" smtClean="0"/>
              <a:t>Zakládejte si do něj vše významné a relevantní k vašemu pracovnímu uplatnění.</a:t>
            </a:r>
          </a:p>
          <a:p>
            <a:r>
              <a:rPr lang="cs-CZ" dirty="0" smtClean="0"/>
              <a:t>Nedávejte nikdy z ruky originály dokumentů.</a:t>
            </a:r>
          </a:p>
          <a:p>
            <a:r>
              <a:rPr lang="cs-CZ" dirty="0" smtClean="0"/>
              <a:t>Pro každého zaměstnavatele udělejte „na míru“ výběr dokumentů i deklarovaných kompetencí.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AC85-8121-4F83-9DB6-C53A9F1611ED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6593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Sketch Powerpoint Template by MaurizioCattaneo | Graphic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5487"/>
            <a:ext cx="8572500" cy="482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9870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média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843558"/>
            <a:ext cx="7499176" cy="3751065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Sociální sítě</a:t>
            </a:r>
          </a:p>
          <a:p>
            <a:r>
              <a:rPr lang="cs-CZ" dirty="0" err="1" smtClean="0"/>
              <a:t>LinkedIn</a:t>
            </a:r>
            <a:endParaRPr lang="cs-CZ" dirty="0" smtClean="0"/>
          </a:p>
          <a:p>
            <a:r>
              <a:rPr lang="cs-CZ" dirty="0" err="1" smtClean="0"/>
              <a:t>Facebook</a:t>
            </a:r>
            <a:endParaRPr lang="cs-CZ" dirty="0" smtClean="0"/>
          </a:p>
          <a:p>
            <a:r>
              <a:rPr lang="cs-CZ" dirty="0" err="1" smtClean="0"/>
              <a:t>Twitter</a:t>
            </a:r>
            <a:endParaRPr lang="cs-CZ" dirty="0" smtClean="0"/>
          </a:p>
          <a:p>
            <a:r>
              <a:rPr lang="cs-CZ" dirty="0" err="1" smtClean="0"/>
              <a:t>Instagram</a:t>
            </a:r>
            <a:endParaRPr lang="cs-CZ" dirty="0" smtClean="0"/>
          </a:p>
          <a:p>
            <a:r>
              <a:rPr lang="cs-CZ" dirty="0" err="1" smtClean="0"/>
              <a:t>Discord</a:t>
            </a:r>
            <a:r>
              <a:rPr lang="cs-CZ" dirty="0" smtClean="0"/>
              <a:t> - herní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Webové stránky</a:t>
            </a:r>
          </a:p>
          <a:p>
            <a:r>
              <a:rPr lang="cs-CZ" dirty="0" smtClean="0"/>
              <a:t>Blogy</a:t>
            </a:r>
          </a:p>
          <a:p>
            <a:r>
              <a:rPr lang="cs-CZ" dirty="0" err="1" smtClean="0"/>
              <a:t>Youtube</a:t>
            </a:r>
            <a:endParaRPr lang="cs-CZ" dirty="0" smtClean="0"/>
          </a:p>
          <a:p>
            <a:r>
              <a:rPr lang="cs-CZ" dirty="0" err="1" smtClean="0"/>
              <a:t>Pinterest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Videokonferenční aplikace</a:t>
            </a:r>
          </a:p>
          <a:p>
            <a:r>
              <a:rPr lang="cs-CZ" dirty="0" err="1" smtClean="0"/>
              <a:t>Skype</a:t>
            </a:r>
            <a:endParaRPr lang="cs-CZ" dirty="0" smtClean="0"/>
          </a:p>
          <a:p>
            <a:r>
              <a:rPr lang="cs-CZ" dirty="0" smtClean="0"/>
              <a:t>Google </a:t>
            </a:r>
            <a:r>
              <a:rPr lang="cs-CZ" dirty="0" err="1" smtClean="0"/>
              <a:t>meet</a:t>
            </a:r>
            <a:endParaRPr lang="cs-CZ" dirty="0" smtClean="0"/>
          </a:p>
          <a:p>
            <a:r>
              <a:rPr lang="cs-CZ" dirty="0" smtClean="0"/>
              <a:t>MS </a:t>
            </a:r>
            <a:r>
              <a:rPr lang="cs-CZ" dirty="0" err="1" smtClean="0"/>
              <a:t>Teams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…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851920" y="39399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cs-CZ" sz="1400" u="sng" dirty="0" smtClean="0">
                <a:hlinkClick r:id="rId3"/>
              </a:rPr>
              <a:t>https://www.youtube.com/watch?v=f8JZo362PKs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92476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Sociální média v kariérovém poradenství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Marketingové aktivity</a:t>
            </a:r>
          </a:p>
          <a:p>
            <a:r>
              <a:rPr lang="cs-CZ" dirty="0" smtClean="0"/>
              <a:t>Prezentace portfolia poskytovaných služeb</a:t>
            </a:r>
          </a:p>
          <a:p>
            <a:r>
              <a:rPr lang="cs-CZ" dirty="0" err="1" smtClean="0"/>
              <a:t>Networking</a:t>
            </a:r>
            <a:endParaRPr lang="cs-CZ" dirty="0" smtClean="0"/>
          </a:p>
          <a:p>
            <a:r>
              <a:rPr lang="cs-CZ" dirty="0" smtClean="0"/>
              <a:t>Zveřejňování dokumentů, audio &amp; video nahrávek</a:t>
            </a:r>
          </a:p>
          <a:p>
            <a:r>
              <a:rPr lang="cs-CZ" dirty="0" smtClean="0"/>
              <a:t>Sdílení dokumentů a jiných zdrojů</a:t>
            </a:r>
          </a:p>
          <a:p>
            <a:r>
              <a:rPr lang="cs-CZ" dirty="0" smtClean="0"/>
              <a:t>Kontaktní formuláře</a:t>
            </a:r>
          </a:p>
          <a:p>
            <a:r>
              <a:rPr lang="cs-CZ" dirty="0" err="1" smtClean="0"/>
              <a:t>Sebehodnoticí</a:t>
            </a:r>
            <a:r>
              <a:rPr lang="cs-CZ" dirty="0" smtClean="0"/>
              <a:t> nástroje</a:t>
            </a:r>
          </a:p>
          <a:p>
            <a:r>
              <a:rPr lang="cs-CZ" dirty="0" smtClean="0"/>
              <a:t>Online poradenské služby, </a:t>
            </a:r>
            <a:r>
              <a:rPr lang="cs-CZ" dirty="0" err="1" smtClean="0"/>
              <a:t>job</a:t>
            </a:r>
            <a:r>
              <a:rPr lang="cs-CZ" dirty="0" smtClean="0"/>
              <a:t> </a:t>
            </a:r>
            <a:r>
              <a:rPr lang="cs-CZ" dirty="0" err="1" smtClean="0"/>
              <a:t>clubové</a:t>
            </a:r>
            <a:r>
              <a:rPr lang="cs-CZ" dirty="0" smtClean="0"/>
              <a:t> </a:t>
            </a:r>
            <a:r>
              <a:rPr lang="cs-CZ" dirty="0" err="1" smtClean="0"/>
              <a:t>webináře</a:t>
            </a:r>
            <a:r>
              <a:rPr lang="cs-CZ" dirty="0" smtClean="0"/>
              <a:t> apod.</a:t>
            </a:r>
          </a:p>
          <a:p>
            <a:r>
              <a:rPr lang="cs-CZ" dirty="0" smtClean="0"/>
              <a:t>Vést klienty k tomu, aby sociální média používali, ale zodpovědně.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5579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Cause of Death to a Nurse's Career: Learning Social Media Etiqu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470" y="195486"/>
            <a:ext cx="6006076" cy="453650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95736" y="3435846"/>
            <a:ext cx="5400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Tak jsem se díval na </a:t>
            </a:r>
            <a:r>
              <a:rPr lang="cs-CZ" dirty="0" err="1" smtClean="0"/>
              <a:t>Facebook</a:t>
            </a:r>
            <a:r>
              <a:rPr lang="cs-CZ" dirty="0" smtClean="0"/>
              <a:t>  … chlape … získat tuhle práci nemáte žádnou šanci.</a:t>
            </a:r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55631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Career management skills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0"/>
            <a:ext cx="7499176" cy="3819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400" dirty="0"/>
              <a:t>Dovednosti </a:t>
            </a:r>
            <a:r>
              <a:rPr lang="cs-CZ" sz="3400" dirty="0" smtClean="0"/>
              <a:t>pro řízení …</a:t>
            </a:r>
          </a:p>
          <a:p>
            <a:r>
              <a:rPr lang="cs-CZ" dirty="0" smtClean="0"/>
              <a:t>vlastní </a:t>
            </a:r>
            <a:r>
              <a:rPr lang="cs-CZ" dirty="0"/>
              <a:t>profesní a vzdělávací dráhy,</a:t>
            </a:r>
          </a:p>
          <a:p>
            <a:r>
              <a:rPr lang="cs-CZ" dirty="0" smtClean="0"/>
              <a:t>vlastní kariérové dráhy,</a:t>
            </a:r>
          </a:p>
          <a:p>
            <a:r>
              <a:rPr lang="cs-CZ" dirty="0" smtClean="0"/>
              <a:t>vlastní kariéry,</a:t>
            </a:r>
          </a:p>
          <a:p>
            <a:r>
              <a:rPr lang="cs-CZ" dirty="0" smtClean="0"/>
              <a:t>profesní dráhy,</a:t>
            </a:r>
          </a:p>
          <a:p>
            <a:r>
              <a:rPr lang="cs-CZ" dirty="0" smtClean="0"/>
              <a:t>kariéry,</a:t>
            </a:r>
          </a:p>
          <a:p>
            <a:r>
              <a:rPr lang="cs-CZ" dirty="0" smtClean="0"/>
              <a:t>kariérové dovednosti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Dovednosti řízení kariéry + Dovednosti pro řízení kariéry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020272" y="1851670"/>
            <a:ext cx="1499128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Co používáte?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4158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50</a:t>
            </a:fld>
            <a:endParaRPr lang="cs-CZ"/>
          </a:p>
        </p:txBody>
      </p:sp>
      <p:pic>
        <p:nvPicPr>
          <p:cNvPr id="5" name="Picture 4" descr="j041246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1550"/>
            <a:ext cx="30622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50716" y="40245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Děkuji za pozornost a spolupráci!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3192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634798" cy="7233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41960" y="627534"/>
            <a:ext cx="655843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600" spc="40" dirty="0">
                <a:solidFill>
                  <a:srgbClr val="02D3AE"/>
                </a:solidFill>
              </a:rPr>
              <a:t>D</a:t>
            </a:r>
            <a:r>
              <a:rPr lang="cs-CZ" sz="3600" spc="40" dirty="0" smtClean="0">
                <a:solidFill>
                  <a:srgbClr val="02D3AE"/>
                </a:solidFill>
              </a:rPr>
              <a:t>ovednost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učením a </a:t>
            </a:r>
            <a:r>
              <a:rPr lang="cs-CZ" sz="1600" dirty="0"/>
              <a:t>praxí získaná dispozice ke správnému, kvalitnímu, rychlému a úspornému vykonávání určité činnosti vhodnou </a:t>
            </a:r>
            <a:r>
              <a:rPr lang="cs-CZ" sz="1600" dirty="0" smtClean="0"/>
              <a:t>metodou.</a:t>
            </a:r>
            <a:r>
              <a:rPr lang="cs-CZ" sz="1600" baseline="30000" dirty="0" smtClean="0"/>
              <a:t>1) </a:t>
            </a:r>
            <a:endParaRPr lang="cs-CZ" sz="4000" spc="40" dirty="0" smtClean="0">
              <a:solidFill>
                <a:srgbClr val="02D3AE"/>
              </a:solidFill>
            </a:endParaRPr>
          </a:p>
          <a:p>
            <a:r>
              <a:rPr lang="cs-CZ" sz="3600" spc="40" dirty="0" smtClean="0">
                <a:solidFill>
                  <a:srgbClr val="02D3AE"/>
                </a:solidFill>
              </a:rPr>
              <a:t>řízení (sebe sama)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proces </a:t>
            </a:r>
            <a:r>
              <a:rPr lang="cs-CZ" sz="1600" dirty="0"/>
              <a:t>složený z několika aktivit a činností, které pomáhají lidem stanovit si cíle a hodnoty a najít cesty k jejich splnění a </a:t>
            </a:r>
            <a:r>
              <a:rPr lang="cs-CZ" sz="1600" dirty="0" smtClean="0"/>
              <a:t>dosažení.</a:t>
            </a:r>
            <a:r>
              <a:rPr lang="cs-CZ" sz="1600" baseline="30000" dirty="0" smtClean="0"/>
              <a:t>2)  </a:t>
            </a:r>
            <a:endParaRPr lang="cs-CZ" sz="4000" spc="40" dirty="0">
              <a:solidFill>
                <a:srgbClr val="02D3AE"/>
              </a:solidFill>
            </a:endParaRPr>
          </a:p>
          <a:p>
            <a:r>
              <a:rPr lang="cs-CZ" sz="3600" spc="40" dirty="0" smtClean="0">
                <a:solidFill>
                  <a:srgbClr val="02D3AE"/>
                </a:solidFill>
              </a:rPr>
              <a:t>kariéry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profesní</a:t>
            </a:r>
            <a:r>
              <a:rPr lang="cs-CZ" sz="1600" dirty="0"/>
              <a:t> dráha jedince, ať už celoživotní nebo i určité části jeho </a:t>
            </a:r>
            <a:r>
              <a:rPr lang="cs-CZ" sz="1600" dirty="0" smtClean="0"/>
              <a:t>života,</a:t>
            </a:r>
            <a:r>
              <a:rPr lang="cs-CZ" sz="1600" baseline="30000" dirty="0" smtClean="0"/>
              <a:t>3)</a:t>
            </a:r>
            <a:r>
              <a:rPr lang="cs-CZ" sz="1600" dirty="0" smtClean="0"/>
              <a:t> </a:t>
            </a:r>
            <a:r>
              <a:rPr lang="cs-CZ" sz="1600" dirty="0"/>
              <a:t>na které jedinec střídá či kombinuje pracovní činnosti, získává zkušenosti a zhodnocuje vzdělání, praxi a </a:t>
            </a:r>
            <a:r>
              <a:rPr lang="cs-CZ" sz="1600" dirty="0" smtClean="0"/>
              <a:t>nadání.</a:t>
            </a:r>
            <a:r>
              <a:rPr lang="cs-CZ" sz="1600" baseline="30000" dirty="0" smtClean="0"/>
              <a:t>4) </a:t>
            </a:r>
            <a:r>
              <a:rPr lang="cs-CZ" sz="1600" dirty="0"/>
              <a:t> </a:t>
            </a:r>
            <a:endParaRPr lang="cs-CZ" sz="1600" spc="40" dirty="0">
              <a:solidFill>
                <a:srgbClr val="01010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4298481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91000"/>
              <a:buAutoNum type="arabicParenR"/>
            </a:pPr>
            <a:r>
              <a:rPr lang="cs-CZ" sz="1200" dirty="0" smtClean="0"/>
              <a:t>HARTL</a:t>
            </a:r>
            <a:r>
              <a:rPr lang="cs-CZ" sz="1200" dirty="0"/>
              <a:t>, </a:t>
            </a:r>
            <a:r>
              <a:rPr lang="cs-CZ" sz="1200" dirty="0" smtClean="0"/>
              <a:t>P.,  </a:t>
            </a:r>
            <a:r>
              <a:rPr lang="cs-CZ" sz="1200" dirty="0"/>
              <a:t>HARTLOVÁ, </a:t>
            </a:r>
            <a:r>
              <a:rPr lang="cs-CZ" sz="1200" dirty="0" smtClean="0"/>
              <a:t>H.</a:t>
            </a:r>
            <a:r>
              <a:rPr lang="cs-CZ" sz="1200" dirty="0"/>
              <a:t> </a:t>
            </a:r>
            <a:r>
              <a:rPr lang="cs-CZ" sz="1200" dirty="0" smtClean="0"/>
              <a:t>2000. </a:t>
            </a:r>
            <a:r>
              <a:rPr lang="cs-CZ" sz="1200" i="1" dirty="0" smtClean="0"/>
              <a:t>Psychologický </a:t>
            </a:r>
            <a:r>
              <a:rPr lang="cs-CZ" sz="1200" i="1" dirty="0"/>
              <a:t>slovník</a:t>
            </a:r>
            <a:r>
              <a:rPr lang="cs-CZ" sz="1200" dirty="0"/>
              <a:t>. Praha: </a:t>
            </a:r>
            <a:r>
              <a:rPr lang="cs-CZ" sz="1200" dirty="0" smtClean="0"/>
              <a:t>Portál</a:t>
            </a:r>
          </a:p>
          <a:p>
            <a:pPr marL="342900" indent="-342900">
              <a:buSzPct val="91000"/>
              <a:buAutoNum type="arabicParenR"/>
            </a:pPr>
            <a:r>
              <a:rPr lang="cs-CZ" sz="1200" dirty="0" err="1" smtClean="0"/>
              <a:t>Self</a:t>
            </a:r>
            <a:r>
              <a:rPr lang="cs-CZ" sz="1200" dirty="0" smtClean="0"/>
              <a:t>-management, </a:t>
            </a:r>
            <a:r>
              <a:rPr lang="cs-CZ" sz="1200" dirty="0" smtClean="0">
                <a:hlinkClick r:id="rId4"/>
              </a:rPr>
              <a:t>https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www.cemi.cz/blog/ovladnete-self-management-a-naucte-se-efektivne-ridit-sami-sebe</a:t>
            </a:r>
            <a:r>
              <a:rPr lang="cs-CZ" sz="1200" dirty="0" smtClean="0"/>
              <a:t> </a:t>
            </a:r>
          </a:p>
          <a:p>
            <a:pPr marL="342900" indent="-342900">
              <a:buSzPct val="91000"/>
              <a:buAutoNum type="arabicParenR"/>
            </a:pPr>
            <a:r>
              <a:rPr lang="cs-CZ" sz="1200" dirty="0"/>
              <a:t>Wikipedie, </a:t>
            </a:r>
            <a:r>
              <a:rPr lang="cs-CZ" sz="1200" dirty="0">
                <a:hlinkClick r:id="rId5"/>
              </a:rPr>
              <a:t>https://</a:t>
            </a:r>
            <a:r>
              <a:rPr lang="cs-CZ" sz="1200" dirty="0" smtClean="0">
                <a:hlinkClick r:id="rId5"/>
              </a:rPr>
              <a:t>cs.wikipedia.org/wiki/Kari%C3%A9ra</a:t>
            </a:r>
            <a:r>
              <a:rPr lang="cs-CZ" sz="1200" dirty="0" smtClean="0"/>
              <a:t> </a:t>
            </a:r>
          </a:p>
          <a:p>
            <a:pPr marL="342900" indent="-342900">
              <a:buSzPct val="91000"/>
              <a:buAutoNum type="arabicParenR"/>
            </a:pPr>
            <a:r>
              <a:rPr lang="cs-CZ" sz="1200" dirty="0" smtClean="0"/>
              <a:t>Kariéra jako cesta k seberealizaci. </a:t>
            </a:r>
            <a:r>
              <a:rPr lang="cs-CZ" sz="1200" dirty="0" smtClean="0">
                <a:hlinkClick r:id="rId6"/>
              </a:rPr>
              <a:t>https</a:t>
            </a:r>
            <a:r>
              <a:rPr lang="cs-CZ" sz="1200" dirty="0">
                <a:hlinkClick r:id="rId6"/>
              </a:rPr>
              <a:t>://</a:t>
            </a:r>
            <a:r>
              <a:rPr lang="cs-CZ" sz="1200" dirty="0" smtClean="0">
                <a:hlinkClick r:id="rId6"/>
              </a:rPr>
              <a:t>www.superkariera.cz/poradna/osobni-rozvoj/kariera-jako-cesta-k-seberealizaci.html</a:t>
            </a:r>
            <a:r>
              <a:rPr lang="cs-CZ" sz="1200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13708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řízení </a:t>
            </a:r>
            <a:r>
              <a:rPr lang="cs-CZ" dirty="0" smtClean="0"/>
              <a:t>kariéry - ELGPN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Řada </a:t>
            </a:r>
            <a:r>
              <a:rPr lang="cs-CZ" sz="2400" u="sng" dirty="0" smtClean="0"/>
              <a:t>kompetencí</a:t>
            </a:r>
            <a:r>
              <a:rPr lang="cs-CZ" sz="2400" dirty="0"/>
              <a:t>, které </a:t>
            </a:r>
            <a:r>
              <a:rPr lang="cs-CZ" sz="2400" dirty="0" smtClean="0"/>
              <a:t>poskytují </a:t>
            </a:r>
            <a:r>
              <a:rPr lang="cs-CZ" sz="2400" dirty="0"/>
              <a:t>jednotlivcům </a:t>
            </a:r>
            <a:r>
              <a:rPr lang="cs-CZ" sz="2400" dirty="0" smtClean="0"/>
              <a:t>a </a:t>
            </a:r>
            <a:r>
              <a:rPr lang="cs-CZ" sz="2400" dirty="0"/>
              <a:t>skupinám </a:t>
            </a:r>
            <a:r>
              <a:rPr lang="cs-CZ" sz="2400" dirty="0" smtClean="0"/>
              <a:t>strukturovaný přístup ke shromažďování, analyzování, syntetizování </a:t>
            </a:r>
            <a:r>
              <a:rPr lang="cs-CZ" sz="2400" dirty="0"/>
              <a:t>a </a:t>
            </a:r>
            <a:r>
              <a:rPr lang="cs-CZ" sz="2400" dirty="0" smtClean="0"/>
              <a:t>organizování informací o sobě samém, o možnostech </a:t>
            </a:r>
            <a:r>
              <a:rPr lang="es-ES" sz="2400" dirty="0" smtClean="0"/>
              <a:t>vzdělávání </a:t>
            </a:r>
            <a:r>
              <a:rPr lang="es-ES" sz="2400" dirty="0"/>
              <a:t>a </a:t>
            </a:r>
            <a:r>
              <a:rPr lang="cs-CZ" sz="2400" dirty="0" smtClean="0"/>
              <a:t>trhu </a:t>
            </a:r>
            <a:r>
              <a:rPr lang="es-ES" sz="2400" dirty="0" smtClean="0"/>
              <a:t>práce,</a:t>
            </a:r>
            <a:r>
              <a:rPr lang="cs-CZ" sz="2400" dirty="0" smtClean="0"/>
              <a:t> a zahrnují také </a:t>
            </a:r>
            <a:r>
              <a:rPr lang="it-IT" sz="2400" u="sng" dirty="0" smtClean="0"/>
              <a:t>dovednosti</a:t>
            </a:r>
            <a:r>
              <a:rPr lang="it-IT" sz="2400" dirty="0" smtClean="0"/>
              <a:t> rozhodování </a:t>
            </a:r>
            <a:r>
              <a:rPr lang="it-IT" sz="2400" dirty="0"/>
              <a:t>se </a:t>
            </a:r>
            <a:r>
              <a:rPr lang="cs-CZ" sz="2400" dirty="0" smtClean="0"/>
              <a:t>v těchto oblastech </a:t>
            </a:r>
            <a:r>
              <a:rPr lang="it-IT" sz="2400" dirty="0" smtClean="0"/>
              <a:t>a </a:t>
            </a:r>
            <a:r>
              <a:rPr lang="cs-CZ" sz="2400" dirty="0" smtClean="0"/>
              <a:t>implementace těchto </a:t>
            </a:r>
            <a:r>
              <a:rPr lang="it-IT" sz="2400" dirty="0" smtClean="0"/>
              <a:t>rozhodnutí</a:t>
            </a:r>
            <a:r>
              <a:rPr lang="cs-CZ" sz="2400" dirty="0" smtClean="0"/>
              <a:t> a změn.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03648" y="4784253"/>
            <a:ext cx="7632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>
                <a:hlinkClick r:id="rId3"/>
              </a:rPr>
              <a:t>http://www.elgpn.eu/publications/browse-by-language/czech/elgpn-glosar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58244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ELGPN - </a:t>
            </a:r>
            <a:r>
              <a:rPr lang="en-US" sz="2400" dirty="0"/>
              <a:t>Designing and Implementing Policies Related to Career Management Skills (CMS)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850095"/>
            <a:ext cx="5491385" cy="422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45" y="1870992"/>
            <a:ext cx="4791470" cy="170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Přímá spojnice se šipkou 6"/>
          <p:cNvCxnSpPr/>
          <p:nvPr/>
        </p:nvCxnSpPr>
        <p:spPr>
          <a:xfrm flipV="1">
            <a:off x="3491880" y="3577543"/>
            <a:ext cx="701265" cy="578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5292080" y="1831119"/>
            <a:ext cx="1296800" cy="52460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012160" y="3867894"/>
            <a:ext cx="2952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>
                <a:hlinkClick r:id="rId5"/>
              </a:rPr>
              <a:t>http://www.elgpn.eu/publications/browse-by-language/czech/elgpn-glosar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466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Co je nadřazený pojem? </a:t>
            </a:r>
            <a:br>
              <a:rPr lang="cs-CZ" sz="2800" dirty="0" smtClean="0"/>
            </a:br>
            <a:r>
              <a:rPr lang="cs-CZ" sz="2800" dirty="0" smtClean="0"/>
              <a:t>Dovednosti nebo Kompetence?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8465" y="1131590"/>
            <a:ext cx="353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Dovednosti řízení kariéry zahrnují řadu kompetencí …  (ELGPN)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933050" y="1937697"/>
            <a:ext cx="2091199" cy="199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181872" y="2256526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291307" y="3412445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1206167" y="3242657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442012" y="2987547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2097024" y="2880380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1691092" y="3513357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cípá hvězda 12"/>
          <p:cNvSpPr/>
          <p:nvPr/>
        </p:nvSpPr>
        <p:spPr>
          <a:xfrm>
            <a:off x="1181872" y="2678505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2354248" y="2297999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1872868" y="2135767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/>
        </p:nvSpPr>
        <p:spPr>
          <a:xfrm>
            <a:off x="1744256" y="2539517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ěticípá hvězda 16"/>
          <p:cNvSpPr/>
          <p:nvPr/>
        </p:nvSpPr>
        <p:spPr>
          <a:xfrm>
            <a:off x="1683090" y="3001139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ěticípá hvězda 17"/>
          <p:cNvSpPr/>
          <p:nvPr/>
        </p:nvSpPr>
        <p:spPr>
          <a:xfrm>
            <a:off x="2538178" y="2632023"/>
            <a:ext cx="257224" cy="241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ěticípá hvězda 18"/>
          <p:cNvSpPr/>
          <p:nvPr/>
        </p:nvSpPr>
        <p:spPr>
          <a:xfrm>
            <a:off x="5796136" y="1995686"/>
            <a:ext cx="2290722" cy="20978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773660" y="3341446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6965136" y="3071795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248188" y="2908934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6376903" y="2925374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483568" y="3492479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7136293" y="3391285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6728333" y="2806113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6813022" y="2513104"/>
            <a:ext cx="236803" cy="238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5004048" y="1131590"/>
            <a:ext cx="353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Kompetence řízení kariéry zahrnují funkční propojení dovedností.</a:t>
            </a:r>
            <a:endParaRPr lang="cs-CZ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635896" y="3075806"/>
            <a:ext cx="1644553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Jak to vnímáte?</a:t>
            </a:r>
          </a:p>
          <a:p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932040" y="4227934"/>
            <a:ext cx="353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Kompetence řízení kariéry?</a:t>
            </a:r>
          </a:p>
          <a:p>
            <a:pPr algn="ctr"/>
            <a:r>
              <a:rPr lang="cs-CZ" dirty="0" smtClean="0"/>
              <a:t>Kariérové kompetence?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7123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</TotalTime>
  <Words>2743</Words>
  <Application>Microsoft Office PowerPoint</Application>
  <PresentationFormat>Předvádění na obrazovce (16:9)</PresentationFormat>
  <Paragraphs>539</Paragraphs>
  <Slides>50</Slides>
  <Notes>36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2" baseType="lpstr">
      <vt:lpstr>Motiv systému Office</vt:lpstr>
      <vt:lpstr>Photo Editor Photo</vt:lpstr>
      <vt:lpstr>Snímek 1</vt:lpstr>
      <vt:lpstr>Projektové partnerství ERASMUS+ KA3</vt:lpstr>
      <vt:lpstr>Hlavní výstupy a aktivity</vt:lpstr>
      <vt:lpstr>https://www.careersproject.eu/index.php#project </vt:lpstr>
      <vt:lpstr>Career management skills</vt:lpstr>
      <vt:lpstr>Snímek 6</vt:lpstr>
      <vt:lpstr>Dovednosti řízení kariéry - ELGPN</vt:lpstr>
      <vt:lpstr>ELGPN - Designing and Implementing Policies Related to Career Management Skills (CMS)</vt:lpstr>
      <vt:lpstr>Co je nadřazený pojem?  Dovednosti nebo Kompetence?</vt:lpstr>
      <vt:lpstr>NSP</vt:lpstr>
      <vt:lpstr>Dovednosti / kompetence</vt:lpstr>
      <vt:lpstr>Dovednosti / kompetence</vt:lpstr>
      <vt:lpstr>Požadavky na dovednosti / kompetence</vt:lpstr>
      <vt:lpstr>Úrovně „zralosti“ měkkých dovedností v NSP</vt:lpstr>
      <vt:lpstr>Příklad pojmenování „zralosti“</vt:lpstr>
      <vt:lpstr>Rámec dovedností pro řízení kariéry</vt:lpstr>
      <vt:lpstr>Rámec dovedností pro řízení kariéry</vt:lpstr>
      <vt:lpstr>Rámec dovedností pro řízení kariéry</vt:lpstr>
      <vt:lpstr>Vznik rámců dovedností řízení kariéry </vt:lpstr>
      <vt:lpstr>National Career Development Guidelines (NCDG) Framework,  USA</vt:lpstr>
      <vt:lpstr>Blueprint for  Life / Work Designs, Canada</vt:lpstr>
      <vt:lpstr>Blueprint for career development, Austrálie</vt:lpstr>
      <vt:lpstr>Blueprint for Careers, Velká Británie</vt:lpstr>
      <vt:lpstr>Blueprint for Careers, Velká Británie</vt:lpstr>
      <vt:lpstr>Career management skills, Scotland</vt:lpstr>
      <vt:lpstr>Career management skills, Education Scotland</vt:lpstr>
      <vt:lpstr>Porovnání rámců dovedností řízení kariéry</vt:lpstr>
      <vt:lpstr>Snímek 28</vt:lpstr>
      <vt:lpstr>Snímek 29</vt:lpstr>
      <vt:lpstr>Snímek 30</vt:lpstr>
      <vt:lpstr>Další použité zdroje</vt:lpstr>
      <vt:lpstr>Nový návrh Rámce dovedností řízení kariéry </vt:lpstr>
      <vt:lpstr>Rámec dovedností řízení kariéry </vt:lpstr>
      <vt:lpstr>Kariérové portfolio</vt:lpstr>
      <vt:lpstr>Kariérové portfolio</vt:lpstr>
      <vt:lpstr>Kariérové portfolio</vt:lpstr>
      <vt:lpstr>Kariérové portfolio</vt:lpstr>
      <vt:lpstr>Obsah kariérového portfolia</vt:lpstr>
      <vt:lpstr>Práce s kariérovým portfoliem</vt:lpstr>
      <vt:lpstr>Kariérové portfolio</vt:lpstr>
      <vt:lpstr>Jak na to?</vt:lpstr>
      <vt:lpstr>Cvičení: Křivka života</vt:lpstr>
      <vt:lpstr>Kariérové portfolio</vt:lpstr>
      <vt:lpstr>Z pohledu zaměstnavatelů</vt:lpstr>
      <vt:lpstr>Rada pro klienty</vt:lpstr>
      <vt:lpstr>Snímek 46</vt:lpstr>
      <vt:lpstr>Sociální média</vt:lpstr>
      <vt:lpstr>Sociální média v kariérovém poradenství</vt:lpstr>
      <vt:lpstr>Snímek 49</vt:lpstr>
      <vt:lpstr>Snímek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ZFreibergová</dc:creator>
  <cp:lastModifiedBy>Zuzana Freibergova</cp:lastModifiedBy>
  <cp:revision>294</cp:revision>
  <cp:lastPrinted>2020-07-14T20:37:24Z</cp:lastPrinted>
  <dcterms:created xsi:type="dcterms:W3CDTF">2020-07-12T19:46:12Z</dcterms:created>
  <dcterms:modified xsi:type="dcterms:W3CDTF">2022-05-09T11:53:08Z</dcterms:modified>
</cp:coreProperties>
</file>